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5" r:id="rId1"/>
  </p:sldMasterIdLst>
  <p:notesMasterIdLst>
    <p:notesMasterId r:id="rId34"/>
  </p:notesMasterIdLst>
  <p:sldIdLst>
    <p:sldId id="256" r:id="rId2"/>
    <p:sldId id="345" r:id="rId3"/>
    <p:sldId id="340" r:id="rId4"/>
    <p:sldId id="355" r:id="rId5"/>
    <p:sldId id="343" r:id="rId6"/>
    <p:sldId id="341" r:id="rId7"/>
    <p:sldId id="346" r:id="rId8"/>
    <p:sldId id="347" r:id="rId9"/>
    <p:sldId id="344" r:id="rId10"/>
    <p:sldId id="360" r:id="rId11"/>
    <p:sldId id="354" r:id="rId12"/>
    <p:sldId id="369" r:id="rId13"/>
    <p:sldId id="370" r:id="rId14"/>
    <p:sldId id="371" r:id="rId15"/>
    <p:sldId id="372" r:id="rId16"/>
    <p:sldId id="362" r:id="rId17"/>
    <p:sldId id="356" r:id="rId18"/>
    <p:sldId id="348" r:id="rId19"/>
    <p:sldId id="359" r:id="rId20"/>
    <p:sldId id="358" r:id="rId21"/>
    <p:sldId id="350" r:id="rId22"/>
    <p:sldId id="351" r:id="rId23"/>
    <p:sldId id="349" r:id="rId24"/>
    <p:sldId id="339" r:id="rId25"/>
    <p:sldId id="352" r:id="rId26"/>
    <p:sldId id="363" r:id="rId27"/>
    <p:sldId id="364" r:id="rId28"/>
    <p:sldId id="366" r:id="rId29"/>
    <p:sldId id="365" r:id="rId30"/>
    <p:sldId id="361" r:id="rId31"/>
    <p:sldId id="373" r:id="rId32"/>
    <p:sldId id="288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itnam" initials="k" lastIdx="1" clrIdx="0">
    <p:extLst>
      <p:ext uri="{19B8F6BF-5375-455C-9EA6-DF929625EA0E}">
        <p15:presenceInfo xmlns:p15="http://schemas.microsoft.com/office/powerpoint/2012/main" userId="kaitna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FC3F81-A05E-4C6C-82A8-8F35BC810176}">
  <a:tblStyle styleId="{72FC3F81-A05E-4C6C-82A8-8F35BC8101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17" autoAdjust="0"/>
    <p:restoredTop sz="81530" autoAdjust="0"/>
  </p:normalViewPr>
  <p:slideViewPr>
    <p:cSldViewPr snapToGrid="0">
      <p:cViewPr>
        <p:scale>
          <a:sx n="66" d="100"/>
          <a:sy n="66" d="100"/>
        </p:scale>
        <p:origin x="2362" y="5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고아름 </a:t>
            </a:r>
            <a:r>
              <a:rPr lang="en-US" altLang="ko-KR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en-US" altLang="ko-KR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(2)_Data_Preprocessing_2 (1)_</a:t>
            </a:r>
            <a:r>
              <a:rPr lang="en-US" altLang="ko-KR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seaborn.ipynb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7432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(2) Data Preprocessing-2.ipynb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9040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(2) Data Preprocessing-2.ipynb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9749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(2) Data Preprocessing-2.ipynb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72830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85764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Seaborn</a:t>
            </a:r>
            <a:r>
              <a:rPr lang="ko-KR" alt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을 사용한 데이터 분포 시각화</a:t>
            </a:r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https://datascienceschool.net/01%20python/05.04%20%EC%8B%9C%EB%B3%B8%EC%9D%84%20%EC%82%AC%EC%9A%A9%ED%95%9C%20%EB%8D%B0%EC%9D%B4%ED%84%B0%20%EB%B6%84%ED%8F%AC%20%EC%8B%9C%EA%B0%81%ED%99%94.html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89486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06171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52958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90990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9651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01325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적용과 기대효과</a:t>
            </a: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Ref.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86744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41932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33190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28569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02033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12665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6566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94311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7860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8073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독립비교 </a:t>
            </a:r>
            <a:r>
              <a:rPr lang="en-US" altLang="ko-KR" dirty="0"/>
              <a:t>t</a:t>
            </a:r>
            <a:r>
              <a:rPr lang="ko-KR" altLang="en-US" dirty="0"/>
              <a:t> 검정</a:t>
            </a:r>
            <a:r>
              <a:rPr lang="en-US" altLang="ko-KR" dirty="0"/>
              <a:t>(</a:t>
            </a:r>
            <a:r>
              <a:rPr lang="en-US" altLang="ko-KR" dirty="0" err="1"/>
              <a:t>t_test</a:t>
            </a:r>
            <a:r>
              <a:rPr lang="en-US" altLang="ko-KR" dirty="0"/>
              <a:t>)</a:t>
            </a:r>
            <a:r>
              <a:rPr lang="ko-KR" altLang="en-US" dirty="0"/>
              <a:t>이란 대응하는 데이터가 없고 독립된 두개의</a:t>
            </a:r>
            <a:r>
              <a:rPr lang="en-US" altLang="ko-KR" dirty="0"/>
              <a:t> </a:t>
            </a:r>
            <a:r>
              <a:rPr lang="ko-KR" altLang="en-US" dirty="0"/>
              <a:t>표본 모집단에 정규분포를 가정할 수 있는 경우 평균값의 차이에 대한 검정</a:t>
            </a: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      (</a:t>
            </a:r>
            <a:r>
              <a:rPr lang="ko-KR" altLang="en-US" dirty="0"/>
              <a:t>우리 프로젝트 </a:t>
            </a:r>
            <a:r>
              <a:rPr lang="en-US" altLang="ko-KR" dirty="0"/>
              <a:t>: </a:t>
            </a:r>
            <a:r>
              <a:rPr lang="ko-KR" altLang="en-US" dirty="0"/>
              <a:t>대응하는 데이터가 없고 독립된 표본 </a:t>
            </a:r>
            <a:r>
              <a:rPr lang="en-US" altLang="ko-KR" dirty="0"/>
              <a:t>(ex) mosquito &amp; temp, mosquito &amp; </a:t>
            </a:r>
            <a:r>
              <a:rPr lang="en-US" altLang="ko-KR" dirty="0" err="1"/>
              <a:t>humiditiy</a:t>
            </a:r>
            <a:r>
              <a:rPr lang="en-US" altLang="ko-KR" dirty="0"/>
              <a:t> … ) </a:t>
            </a:r>
            <a:r>
              <a:rPr lang="ko-KR" altLang="en-US" dirty="0"/>
              <a:t>모집단에 정규분포를 </a:t>
            </a:r>
            <a:r>
              <a:rPr lang="en-US" altLang="ko-KR" dirty="0"/>
              <a:t>(</a:t>
            </a:r>
            <a:r>
              <a:rPr lang="ko-KR" altLang="en-US" dirty="0"/>
              <a:t>사실</a:t>
            </a:r>
            <a:r>
              <a:rPr lang="en-US" altLang="ko-KR" dirty="0"/>
              <a:t>.. </a:t>
            </a:r>
            <a:r>
              <a:rPr lang="ko-KR" altLang="en-US" dirty="0"/>
              <a:t>정확한 정규분포를 </a:t>
            </a:r>
            <a:r>
              <a:rPr lang="ko-KR" altLang="en-US" dirty="0" err="1"/>
              <a:t>가지는건</a:t>
            </a:r>
            <a:r>
              <a:rPr lang="ko-KR" altLang="en-US" dirty="0"/>
              <a:t> 아닌데 거의 정규분포를 </a:t>
            </a:r>
            <a:r>
              <a:rPr lang="ko-KR" altLang="en-US" dirty="0" err="1"/>
              <a:t>가짐ㅋㅋ</a:t>
            </a:r>
            <a:r>
              <a:rPr lang="en-US" altLang="ko-KR" dirty="0"/>
              <a:t>)</a:t>
            </a:r>
          </a:p>
          <a:p>
            <a:pPr marL="158750" indent="0">
              <a:buNone/>
            </a:pPr>
            <a:r>
              <a:rPr lang="en-US" altLang="ko-KR" dirty="0"/>
              <a:t>      </a:t>
            </a:r>
            <a:r>
              <a:rPr lang="ko-KR" altLang="en-US" dirty="0"/>
              <a:t>가정할 수 있는 경우 </a:t>
            </a:r>
            <a:r>
              <a:rPr lang="ko-KR" altLang="en-US" dirty="0" err="1"/>
              <a:t>였어서</a:t>
            </a:r>
            <a:r>
              <a:rPr lang="ko-KR" altLang="en-US" dirty="0"/>
              <a:t> 독립비교 </a:t>
            </a:r>
            <a:r>
              <a:rPr lang="en-US" altLang="ko-KR" dirty="0"/>
              <a:t>t </a:t>
            </a:r>
            <a:r>
              <a:rPr lang="ko-KR" altLang="en-US" dirty="0"/>
              <a:t>검정을 사용함</a:t>
            </a:r>
            <a:endParaRPr lang="en-US" altLang="ko-KR" dirty="0"/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Font typeface="Arial" panose="020B0604020202020204" pitchFamily="34" charset="0"/>
              <a:buNone/>
            </a:pPr>
            <a:r>
              <a:rPr lang="en-US" altLang="ko-KR" dirty="0"/>
              <a:t>*     T</a:t>
            </a:r>
            <a:r>
              <a:rPr lang="ko-KR" altLang="en-US" dirty="0"/>
              <a:t>값이 클수록 두 집단의 평균은 차이가 있다고 판단하고 </a:t>
            </a:r>
            <a:r>
              <a:rPr lang="en-US" altLang="ko-KR" dirty="0"/>
              <a:t>p-value </a:t>
            </a:r>
            <a:r>
              <a:rPr lang="ko-KR" altLang="en-US" dirty="0"/>
              <a:t>값이 설정한 유의수준</a:t>
            </a:r>
            <a:r>
              <a:rPr lang="en-US" altLang="ko-KR" dirty="0"/>
              <a:t>(0.05)</a:t>
            </a:r>
            <a:r>
              <a:rPr lang="ko-KR" altLang="en-US" dirty="0"/>
              <a:t>보다 작을 경우 </a:t>
            </a:r>
            <a:r>
              <a:rPr lang="en-US" altLang="ko-KR" dirty="0"/>
              <a:t>95% </a:t>
            </a:r>
            <a:r>
              <a:rPr lang="ko-KR" altLang="en-US" dirty="0"/>
              <a:t>신뢰수준에서 두 집단의 평균이</a:t>
            </a:r>
            <a:endParaRPr lang="en-US" altLang="ko-KR" dirty="0"/>
          </a:p>
          <a:p>
            <a:pPr marL="158750" indent="0">
              <a:buFont typeface="Arial" panose="020B0604020202020204" pitchFamily="34" charset="0"/>
              <a:buNone/>
            </a:pPr>
            <a:r>
              <a:rPr lang="en-US" altLang="ko-KR" dirty="0"/>
              <a:t>     </a:t>
            </a:r>
            <a:r>
              <a:rPr lang="ko-KR" altLang="en-US" dirty="0"/>
              <a:t> 유의미하게 차이가 있다고 해석함</a:t>
            </a:r>
            <a:r>
              <a:rPr lang="en-US" altLang="ko-KR" dirty="0"/>
              <a:t>. </a:t>
            </a:r>
            <a:r>
              <a:rPr lang="ko-KR" altLang="en-US" dirty="0"/>
              <a:t>결과 해석은 직관적으로 </a:t>
            </a:r>
            <a:r>
              <a:rPr lang="ko-KR" altLang="en-US" dirty="0" err="1"/>
              <a:t>판단할수</a:t>
            </a:r>
            <a:r>
              <a:rPr lang="ko-KR" altLang="en-US" dirty="0"/>
              <a:t> 있는 </a:t>
            </a:r>
            <a:r>
              <a:rPr lang="en-US" altLang="ko-KR" dirty="0"/>
              <a:t>p-value</a:t>
            </a:r>
            <a:r>
              <a:rPr lang="ko-KR" altLang="en-US" dirty="0"/>
              <a:t>를 주로 사용함</a:t>
            </a:r>
            <a:r>
              <a:rPr lang="en-US" altLang="ko-KR" dirty="0"/>
              <a:t>.</a:t>
            </a:r>
          </a:p>
          <a:p>
            <a:pPr marL="15875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158750" indent="0">
              <a:buFont typeface="Arial" panose="020B0604020202020204" pitchFamily="34" charset="0"/>
              <a:buNone/>
            </a:pPr>
            <a:r>
              <a:rPr lang="en-US" altLang="ko-KR" dirty="0"/>
              <a:t>*     </a:t>
            </a:r>
            <a:r>
              <a:rPr lang="ko-KR" altLang="en-US" dirty="0"/>
              <a:t>평가 </a:t>
            </a:r>
            <a:r>
              <a:rPr lang="en-US" altLang="ko-KR" dirty="0"/>
              <a:t>: </a:t>
            </a:r>
            <a:r>
              <a:rPr lang="ko-KR" altLang="en-US" dirty="0"/>
              <a:t>유의수준</a:t>
            </a:r>
            <a:r>
              <a:rPr lang="el-GR" altLang="ko-KR" b="1" i="0" dirty="0">
                <a:solidFill>
                  <a:srgbClr val="000000"/>
                </a:solidFill>
                <a:effectLst/>
                <a:latin typeface="Helvetica Neue"/>
              </a:rPr>
              <a:t>(α)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ko-KR" altLang="en-US" dirty="0"/>
              <a:t>을 </a:t>
            </a:r>
            <a:r>
              <a:rPr lang="en-US" altLang="ko-KR" dirty="0"/>
              <a:t>0.05</a:t>
            </a:r>
            <a:r>
              <a:rPr lang="ko-KR" altLang="en-US" dirty="0"/>
              <a:t>라고 가정할 때 유의확률</a:t>
            </a:r>
            <a:r>
              <a:rPr lang="en-US" altLang="ko-KR" dirty="0"/>
              <a:t>(p</a:t>
            </a:r>
            <a:r>
              <a:rPr lang="ko-KR" altLang="en-US" dirty="0"/>
              <a:t>값</a:t>
            </a:r>
            <a:r>
              <a:rPr lang="en-US" altLang="ko-KR" dirty="0"/>
              <a:t>, p-value)</a:t>
            </a:r>
            <a:r>
              <a:rPr lang="ko-KR" altLang="en-US" dirty="0"/>
              <a:t>이 </a:t>
            </a:r>
            <a:r>
              <a:rPr lang="en-US" altLang="ko-KR" dirty="0"/>
              <a:t>0.05</a:t>
            </a:r>
            <a:r>
              <a:rPr lang="ko-KR" altLang="en-US" dirty="0"/>
              <a:t>보다 작으면 평균 차이가 유의미한 것으로 해석되어 </a:t>
            </a:r>
            <a:r>
              <a:rPr lang="ko-KR" altLang="en-US" dirty="0" err="1"/>
              <a:t>귀무가설을</a:t>
            </a:r>
            <a:r>
              <a:rPr lang="ko-KR" altLang="en-US" dirty="0"/>
              <a:t> 기각함</a:t>
            </a:r>
            <a:r>
              <a:rPr lang="en-US" altLang="ko-KR" dirty="0"/>
              <a:t>.</a:t>
            </a:r>
          </a:p>
          <a:p>
            <a:pPr marL="158750" indent="0">
              <a:buFont typeface="Arial" panose="020B0604020202020204" pitchFamily="34" charset="0"/>
              <a:buNone/>
            </a:pPr>
            <a:r>
              <a:rPr lang="en-US" altLang="ko-KR" dirty="0"/>
              <a:t>      (</a:t>
            </a:r>
            <a:r>
              <a:rPr lang="ko-KR" altLang="en-US" dirty="0"/>
              <a:t>우리 프로젝트</a:t>
            </a:r>
            <a:r>
              <a:rPr lang="en-US" altLang="ko-KR" dirty="0"/>
              <a:t>: ‘</a:t>
            </a:r>
            <a:r>
              <a:rPr lang="ko-KR" altLang="en-US" dirty="0"/>
              <a:t>독립비교</a:t>
            </a:r>
            <a:r>
              <a:rPr lang="en-US" altLang="ko-KR" dirty="0"/>
              <a:t>~’ </a:t>
            </a:r>
            <a:r>
              <a:rPr lang="ko-KR" altLang="en-US" dirty="0"/>
              <a:t>사진에서</a:t>
            </a:r>
            <a:r>
              <a:rPr lang="en-US" altLang="ko-KR" dirty="0"/>
              <a:t>(</a:t>
            </a:r>
            <a:r>
              <a:rPr lang="ko-KR" altLang="en-US" dirty="0"/>
              <a:t>유의수준을 </a:t>
            </a:r>
            <a:r>
              <a:rPr lang="en-US" altLang="ko-KR" dirty="0"/>
              <a:t>0.05</a:t>
            </a:r>
            <a:r>
              <a:rPr lang="ko-KR" altLang="en-US" dirty="0"/>
              <a:t>로 정함</a:t>
            </a:r>
            <a:r>
              <a:rPr lang="en-US" altLang="ko-KR" dirty="0"/>
              <a:t>)</a:t>
            </a:r>
            <a:r>
              <a:rPr lang="ko-KR" altLang="en-US" dirty="0"/>
              <a:t> 독립된 </a:t>
            </a:r>
            <a:r>
              <a:rPr lang="en-US" altLang="ko-KR" dirty="0"/>
              <a:t>2 </a:t>
            </a:r>
            <a:r>
              <a:rPr lang="ko-KR" altLang="en-US" dirty="0"/>
              <a:t>표본에 대해 </a:t>
            </a:r>
            <a:r>
              <a:rPr lang="en-US" altLang="ko-KR" dirty="0"/>
              <a:t>t </a:t>
            </a:r>
            <a:r>
              <a:rPr lang="ko-KR" altLang="en-US" dirty="0"/>
              <a:t>검정을 해본 결과 </a:t>
            </a:r>
            <a:r>
              <a:rPr lang="en-US" altLang="ko-KR" dirty="0"/>
              <a:t>6</a:t>
            </a:r>
            <a:r>
              <a:rPr lang="ko-KR" altLang="en-US" dirty="0"/>
              <a:t>개의 </a:t>
            </a:r>
            <a:r>
              <a:rPr lang="en-US" altLang="ko-KR" dirty="0"/>
              <a:t>p-value</a:t>
            </a:r>
            <a:r>
              <a:rPr lang="ko-KR" altLang="en-US" dirty="0"/>
              <a:t>값이 유의수준 </a:t>
            </a:r>
            <a:r>
              <a:rPr lang="en-US" altLang="ko-KR" dirty="0"/>
              <a:t>0.05</a:t>
            </a:r>
            <a:r>
              <a:rPr lang="ko-KR" altLang="en-US" dirty="0"/>
              <a:t>보다 작으므로 우리의 </a:t>
            </a:r>
            <a:r>
              <a:rPr lang="ko-KR" altLang="en-US" dirty="0" err="1"/>
              <a:t>귀무가설</a:t>
            </a:r>
            <a:r>
              <a:rPr lang="ko-KR" altLang="en-US" dirty="0"/>
              <a:t> </a:t>
            </a:r>
            <a:r>
              <a:rPr lang="en-US" altLang="ko-KR" dirty="0"/>
              <a:t>‘ </a:t>
            </a:r>
            <a:r>
              <a:rPr lang="ko-KR" altLang="en-US" dirty="0"/>
              <a:t>성장기간</a:t>
            </a:r>
            <a:r>
              <a:rPr lang="en-US" altLang="ko-KR" dirty="0"/>
              <a:t>~ </a:t>
            </a:r>
            <a:r>
              <a:rPr lang="ko-KR" altLang="en-US" dirty="0"/>
              <a:t>상관관계가 없다</a:t>
            </a:r>
            <a:r>
              <a:rPr lang="en-US" altLang="ko-KR" dirty="0"/>
              <a:t>’ </a:t>
            </a:r>
          </a:p>
          <a:p>
            <a:pPr marL="158750" indent="0">
              <a:buFont typeface="Arial" panose="020B0604020202020204" pitchFamily="34" charset="0"/>
              <a:buNone/>
            </a:pPr>
            <a:r>
              <a:rPr lang="en-US" altLang="ko-KR" dirty="0"/>
              <a:t>      </a:t>
            </a:r>
            <a:r>
              <a:rPr lang="ko-KR" altLang="en-US" dirty="0"/>
              <a:t>를 기각함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대립가설 </a:t>
            </a:r>
            <a:r>
              <a:rPr lang="en-US" altLang="ko-KR" dirty="0"/>
              <a:t>‘</a:t>
            </a:r>
            <a:r>
              <a:rPr lang="ko-KR" altLang="en-US" dirty="0"/>
              <a:t>모기성장</a:t>
            </a:r>
            <a:r>
              <a:rPr lang="en-US" altLang="ko-KR" dirty="0"/>
              <a:t>~ </a:t>
            </a:r>
            <a:r>
              <a:rPr lang="ko-KR" altLang="en-US" dirty="0"/>
              <a:t>상관관계 있다</a:t>
            </a:r>
            <a:r>
              <a:rPr lang="en-US" altLang="ko-KR" dirty="0"/>
              <a:t>’ </a:t>
            </a:r>
            <a:r>
              <a:rPr lang="ko-KR" altLang="en-US" dirty="0"/>
              <a:t>가 채택됨으로 우리의 연구가 시작됨</a:t>
            </a:r>
            <a:r>
              <a:rPr lang="en-US" altLang="ko-KR" dirty="0"/>
              <a:t>.</a:t>
            </a:r>
          </a:p>
          <a:p>
            <a:pPr marL="15875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ko-KR" altLang="en-US" dirty="0" err="1"/>
              <a:t>귀무가설</a:t>
            </a:r>
            <a:r>
              <a:rPr lang="ko-KR" altLang="en-US" dirty="0"/>
              <a:t> 다시 확인해야함</a:t>
            </a:r>
            <a:r>
              <a:rPr lang="en-US" altLang="ko-KR" dirty="0"/>
              <a:t>. </a:t>
            </a:r>
            <a:r>
              <a:rPr lang="ko-KR" altLang="en-US" dirty="0" err="1"/>
              <a:t>귀무가설을</a:t>
            </a:r>
            <a:r>
              <a:rPr lang="ko-KR" altLang="en-US" dirty="0"/>
              <a:t> </a:t>
            </a:r>
            <a:r>
              <a:rPr lang="en-US" altLang="ko-KR" dirty="0"/>
              <a:t>‘~ </a:t>
            </a:r>
            <a:r>
              <a:rPr lang="ko-KR" altLang="en-US" dirty="0"/>
              <a:t>없다</a:t>
            </a:r>
            <a:r>
              <a:rPr lang="en-US" altLang="ko-KR" dirty="0"/>
              <a:t>’ 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변경함</a:t>
            </a:r>
            <a:r>
              <a:rPr lang="en-US" altLang="ko-KR" dirty="0"/>
              <a:t>. </a:t>
            </a:r>
            <a:r>
              <a:rPr lang="ko-KR" altLang="en-US" dirty="0" err="1"/>
              <a:t>아름님이</a:t>
            </a:r>
            <a:r>
              <a:rPr lang="ko-KR" altLang="en-US" dirty="0"/>
              <a:t> </a:t>
            </a:r>
            <a:r>
              <a:rPr lang="en-US" altLang="ko-KR" dirty="0"/>
              <a:t>README</a:t>
            </a:r>
            <a:r>
              <a:rPr lang="ko-KR" altLang="en-US" dirty="0"/>
              <a:t>에서 </a:t>
            </a:r>
            <a:r>
              <a:rPr lang="ko-KR" altLang="en-US" dirty="0" err="1"/>
              <a:t>가져온거면</a:t>
            </a:r>
            <a:r>
              <a:rPr lang="ko-KR" altLang="en-US" dirty="0"/>
              <a:t> </a:t>
            </a:r>
            <a:r>
              <a:rPr lang="en-US" altLang="ko-KR" dirty="0"/>
              <a:t>README</a:t>
            </a:r>
            <a:r>
              <a:rPr lang="ko-KR" altLang="en-US" dirty="0"/>
              <a:t>도 수정</a:t>
            </a:r>
            <a:r>
              <a:rPr lang="en-US" altLang="ko-KR" dirty="0"/>
              <a:t>!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718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748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기후데이터는 어디서 가져오셨는지요</a:t>
            </a:r>
            <a:r>
              <a:rPr lang="en-US" altLang="ko-KR" dirty="0"/>
              <a:t>??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2759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8641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Seaborn</a:t>
            </a:r>
            <a:r>
              <a:rPr lang="ko-KR" alt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을 사용한 데이터 분포 시각화</a:t>
            </a:r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https://datascienceschool.net/01%20python/05.04%20%EC%8B%9C%EB%B3%B8%EC%9D%84%20%EC%82%AC%EC%9A%A9%ED%95%9C%20%EB%8D%B0%EC%9D%B4%ED%84%B0%20%EB%B6%84%ED%8F%AC%20%EC%8B%9C%EA%B0%81%ED%99%94.html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6204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49344" y="1053415"/>
            <a:ext cx="880415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2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Barlow"/>
              <a:buChar char="○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9pPr>
          </a:lstStyle>
          <a:p>
            <a:endParaRPr dirty="0"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149345" y="8686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73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643858" y="1144516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기후 데이터를 활용한 모기 발생 예보</a:t>
            </a:r>
            <a:endParaRPr dirty="0">
              <a:solidFill>
                <a:srgbClr val="4A8C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1643852" y="3234066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Synergy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/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/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2021-07-20</a:t>
            </a:r>
          </a:p>
          <a:p>
            <a:pPr marL="0" lvl="0" indent="0"/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김형림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고아름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남예은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선정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연구모형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550112"/>
            <a:ext cx="11576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CRSIP-DM?</a:t>
            </a:r>
            <a:endParaRPr lang="ko-KR" altLang="en-US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536" y="967905"/>
            <a:ext cx="6064763" cy="3411429"/>
          </a:xfrm>
          <a:prstGeom prst="rect">
            <a:avLst/>
          </a:prstGeom>
        </p:spPr>
      </p:pic>
      <p:sp>
        <p:nvSpPr>
          <p:cNvPr id="9" name="Google Shape;616;p60"/>
          <p:cNvSpPr txBox="1"/>
          <p:nvPr/>
        </p:nvSpPr>
        <p:spPr>
          <a:xfrm>
            <a:off x="1287448" y="1701191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평균기온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10" name="Google Shape;616;p60"/>
          <p:cNvSpPr txBox="1"/>
          <p:nvPr/>
        </p:nvSpPr>
        <p:spPr>
          <a:xfrm>
            <a:off x="2601497" y="1701191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 err="1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일강수량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11" name="Google Shape;616;p60"/>
          <p:cNvSpPr txBox="1"/>
          <p:nvPr/>
        </p:nvSpPr>
        <p:spPr>
          <a:xfrm>
            <a:off x="3915546" y="1701191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 err="1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누적강수일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12" name="Google Shape;616;p60"/>
          <p:cNvSpPr txBox="1"/>
          <p:nvPr/>
        </p:nvSpPr>
        <p:spPr>
          <a:xfrm>
            <a:off x="5229595" y="1701191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평균 풍속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13" name="Google Shape;616;p60"/>
          <p:cNvSpPr txBox="1"/>
          <p:nvPr/>
        </p:nvSpPr>
        <p:spPr>
          <a:xfrm>
            <a:off x="1287448" y="2149620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평균 상대습도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14" name="Google Shape;616;p60"/>
          <p:cNvSpPr txBox="1"/>
          <p:nvPr/>
        </p:nvSpPr>
        <p:spPr>
          <a:xfrm>
            <a:off x="2601497" y="2149620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평균 증기압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15" name="Google Shape;616;p60"/>
          <p:cNvSpPr txBox="1"/>
          <p:nvPr/>
        </p:nvSpPr>
        <p:spPr>
          <a:xfrm>
            <a:off x="3915546" y="2149620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합계 일조시간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16" name="Google Shape;616;p60"/>
          <p:cNvSpPr txBox="1"/>
          <p:nvPr/>
        </p:nvSpPr>
        <p:spPr>
          <a:xfrm>
            <a:off x="5229595" y="2149620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합계 일사량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180619" y="1562582"/>
            <a:ext cx="5474826" cy="9722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오른쪽 화살표 17"/>
          <p:cNvSpPr/>
          <p:nvPr/>
        </p:nvSpPr>
        <p:spPr>
          <a:xfrm>
            <a:off x="6780733" y="1864699"/>
            <a:ext cx="410936" cy="335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Google Shape;616;p60"/>
          <p:cNvSpPr txBox="1"/>
          <p:nvPr/>
        </p:nvSpPr>
        <p:spPr>
          <a:xfrm>
            <a:off x="7316957" y="1562581"/>
            <a:ext cx="1641848" cy="3212325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8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목표 변수</a:t>
            </a:r>
            <a:endParaRPr lang="en-US" altLang="ko-KR" sz="18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lvl="0" algn="ctr"/>
            <a:endParaRPr lang="en-US" altLang="ko-KR" sz="18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lvl="0" algn="ctr"/>
            <a:r>
              <a:rPr lang="en-US" sz="18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&lt;</a:t>
            </a:r>
            <a:r>
              <a:rPr lang="ko-KR" altLang="en-US" sz="1800" b="1" dirty="0" err="1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모기개체수</a:t>
            </a:r>
            <a:r>
              <a:rPr lang="en-US" altLang="ko-KR" sz="18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&gt;</a:t>
            </a:r>
            <a:endParaRPr sz="18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77537" y="1664265"/>
            <a:ext cx="772822" cy="736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현재</a:t>
            </a:r>
          </a:p>
        </p:txBody>
      </p:sp>
      <p:sp>
        <p:nvSpPr>
          <p:cNvPr id="21" name="Google Shape;616;p60"/>
          <p:cNvSpPr txBox="1"/>
          <p:nvPr/>
        </p:nvSpPr>
        <p:spPr>
          <a:xfrm>
            <a:off x="1287448" y="2812229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평균기온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2" name="Google Shape;616;p60"/>
          <p:cNvSpPr txBox="1"/>
          <p:nvPr/>
        </p:nvSpPr>
        <p:spPr>
          <a:xfrm>
            <a:off x="2601497" y="2812229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 err="1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일강수량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3" name="Google Shape;616;p60"/>
          <p:cNvSpPr txBox="1"/>
          <p:nvPr/>
        </p:nvSpPr>
        <p:spPr>
          <a:xfrm>
            <a:off x="3915546" y="2812229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 err="1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누적강수일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4" name="Google Shape;616;p60"/>
          <p:cNvSpPr txBox="1"/>
          <p:nvPr/>
        </p:nvSpPr>
        <p:spPr>
          <a:xfrm>
            <a:off x="5229595" y="2812229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평균 풍속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5" name="Google Shape;616;p60"/>
          <p:cNvSpPr txBox="1"/>
          <p:nvPr/>
        </p:nvSpPr>
        <p:spPr>
          <a:xfrm>
            <a:off x="1287448" y="3260658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평균 상대습도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6" name="Google Shape;616;p60"/>
          <p:cNvSpPr txBox="1"/>
          <p:nvPr/>
        </p:nvSpPr>
        <p:spPr>
          <a:xfrm>
            <a:off x="2601497" y="3260658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평균 증기압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7" name="Google Shape;616;p60"/>
          <p:cNvSpPr txBox="1"/>
          <p:nvPr/>
        </p:nvSpPr>
        <p:spPr>
          <a:xfrm>
            <a:off x="3915546" y="3260658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합계 일조시간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8" name="Google Shape;616;p60"/>
          <p:cNvSpPr txBox="1"/>
          <p:nvPr/>
        </p:nvSpPr>
        <p:spPr>
          <a:xfrm>
            <a:off x="5229595" y="3260658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합계 일사량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180619" y="2673620"/>
            <a:ext cx="5474826" cy="9722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77537" y="2775303"/>
            <a:ext cx="772822" cy="736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</a:t>
            </a:r>
            <a:r>
              <a:rPr lang="ko-KR" altLang="en-US" sz="1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일전</a:t>
            </a:r>
            <a:endParaRPr lang="ko-KR" altLang="en-US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1" name="Google Shape;616;p60"/>
          <p:cNvSpPr txBox="1"/>
          <p:nvPr/>
        </p:nvSpPr>
        <p:spPr>
          <a:xfrm>
            <a:off x="1284962" y="3941242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평균기온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32" name="Google Shape;616;p60"/>
          <p:cNvSpPr txBox="1"/>
          <p:nvPr/>
        </p:nvSpPr>
        <p:spPr>
          <a:xfrm>
            <a:off x="2599011" y="3941242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 err="1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일강수량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33" name="Google Shape;616;p60"/>
          <p:cNvSpPr txBox="1"/>
          <p:nvPr/>
        </p:nvSpPr>
        <p:spPr>
          <a:xfrm>
            <a:off x="3913060" y="3941242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 err="1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누적강수일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34" name="Google Shape;616;p60"/>
          <p:cNvSpPr txBox="1"/>
          <p:nvPr/>
        </p:nvSpPr>
        <p:spPr>
          <a:xfrm>
            <a:off x="5227109" y="3941242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평균 풍속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35" name="Google Shape;616;p60"/>
          <p:cNvSpPr txBox="1"/>
          <p:nvPr/>
        </p:nvSpPr>
        <p:spPr>
          <a:xfrm>
            <a:off x="1284962" y="4389671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평균 상대습도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36" name="Google Shape;616;p60"/>
          <p:cNvSpPr txBox="1"/>
          <p:nvPr/>
        </p:nvSpPr>
        <p:spPr>
          <a:xfrm>
            <a:off x="2599011" y="4389671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평균 증기압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37" name="Google Shape;616;p60"/>
          <p:cNvSpPr txBox="1"/>
          <p:nvPr/>
        </p:nvSpPr>
        <p:spPr>
          <a:xfrm>
            <a:off x="3913060" y="4389671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합계 일조시간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39" name="Google Shape;616;p60"/>
          <p:cNvSpPr txBox="1"/>
          <p:nvPr/>
        </p:nvSpPr>
        <p:spPr>
          <a:xfrm>
            <a:off x="5227109" y="4389671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합계 일사량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178133" y="3802633"/>
            <a:ext cx="5474826" cy="9722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275051" y="3904316"/>
            <a:ext cx="772822" cy="736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14</a:t>
            </a:r>
            <a:r>
              <a:rPr lang="ko-KR" altLang="en-US" sz="1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일전</a:t>
            </a:r>
          </a:p>
        </p:txBody>
      </p:sp>
      <p:sp>
        <p:nvSpPr>
          <p:cNvPr id="42" name="오른쪽 화살표 41"/>
          <p:cNvSpPr/>
          <p:nvPr/>
        </p:nvSpPr>
        <p:spPr>
          <a:xfrm>
            <a:off x="6780733" y="2975737"/>
            <a:ext cx="410936" cy="335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3" name="오른쪽 화살표 42"/>
          <p:cNvSpPr/>
          <p:nvPr/>
        </p:nvSpPr>
        <p:spPr>
          <a:xfrm>
            <a:off x="6780733" y="4104750"/>
            <a:ext cx="410936" cy="335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3640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전처리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dirty="0" err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Heatmap</a:t>
            </a:r>
            <a:endParaRPr lang="en-US" altLang="ko-KR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Boxplot</a:t>
            </a:r>
          </a:p>
          <a:p>
            <a:r>
              <a:rPr lang="en-US" altLang="ko-KR" sz="1800" b="1" dirty="0" err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Oultier</a:t>
            </a:r>
            <a:r>
              <a:rPr lang="en-US" altLang="ko-KR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처리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800" b="1" dirty="0" err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MinMaxScaler</a:t>
            </a:r>
            <a:r>
              <a:rPr lang="en-US" altLang="ko-KR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</a:t>
            </a:r>
          </a:p>
          <a:p>
            <a:r>
              <a:rPr lang="en-US" altLang="ko-KR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Standardization </a:t>
            </a:r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등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-16692"/>
            <a:ext cx="6650135" cy="37430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0505" y="3756289"/>
            <a:ext cx="6650135" cy="37430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6288" y="272063"/>
            <a:ext cx="4416267" cy="34255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rcRect r="1741"/>
          <a:stretch/>
        </p:blipFill>
        <p:spPr>
          <a:xfrm>
            <a:off x="0" y="3938463"/>
            <a:ext cx="8971243" cy="107908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0963" y="5017546"/>
            <a:ext cx="6520280" cy="367063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970071" y="41021"/>
            <a:ext cx="2829320" cy="371526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70071" y="3938463"/>
            <a:ext cx="5921253" cy="99068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970071" y="4929149"/>
            <a:ext cx="5353797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33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전처리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42201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Heatmap</a:t>
            </a:r>
            <a:endParaRPr lang="en-US" altLang="ko-KR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'temp', '</a:t>
            </a:r>
            <a:r>
              <a:rPr lang="en-US" altLang="ko-KR" b="1" dirty="0" err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l_temp</a:t>
            </a:r>
            <a:r>
              <a:rPr lang="en-US" altLang="ko-KR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', '</a:t>
            </a:r>
            <a:r>
              <a:rPr lang="en-US" altLang="ko-KR" b="1" dirty="0" err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h_temp</a:t>
            </a:r>
            <a:r>
              <a:rPr lang="en-US" altLang="ko-KR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', 'dew', 'steam_pressure','</a:t>
            </a:r>
            <a:r>
              <a:rPr lang="en-US" altLang="ko-KR" b="1" dirty="0" err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ground_surface_temp</a:t>
            </a:r>
            <a:r>
              <a:rPr lang="en-US" altLang="ko-KR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'</a:t>
            </a:r>
            <a:r>
              <a:rPr lang="ko-KR" altLang="en-US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 높은 양의 상관관계가 있는 것을 나타냄</a:t>
            </a:r>
            <a:endParaRPr lang="en-US" altLang="ko-KR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84227" y="1613675"/>
            <a:ext cx="4242415" cy="3524028"/>
            <a:chOff x="4241076" y="495908"/>
            <a:chExt cx="4738040" cy="4647592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6796" y="495908"/>
              <a:ext cx="4692320" cy="2988376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41076" y="3480260"/>
              <a:ext cx="4692320" cy="1663240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149345" y="1703616"/>
            <a:ext cx="4377499" cy="3439884"/>
            <a:chOff x="149345" y="1894350"/>
            <a:chExt cx="3988887" cy="317843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5"/>
            <a:srcRect b="2176"/>
            <a:stretch/>
          </p:blipFill>
          <p:spPr>
            <a:xfrm>
              <a:off x="149345" y="1894350"/>
              <a:ext cx="3988887" cy="3178434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1109272" y="2076138"/>
              <a:ext cx="194872" cy="4796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109272" y="3000575"/>
              <a:ext cx="194872" cy="15485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109272" y="3317575"/>
              <a:ext cx="194872" cy="15485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109272" y="3790605"/>
              <a:ext cx="194872" cy="15485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4725164" y="624641"/>
            <a:ext cx="35926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Pairplot</a:t>
            </a:r>
            <a:r>
              <a:rPr lang="en-US" altLang="ko-KR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– </a:t>
            </a:r>
            <a:r>
              <a:rPr lang="ko-KR" altLang="en-US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높은 양의 상관관계</a:t>
            </a:r>
            <a:r>
              <a:rPr lang="en-US" altLang="ko-KR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b="1" dirty="0" err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다중공선성</a:t>
            </a:r>
            <a:r>
              <a:rPr lang="ko-KR" altLang="en-US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확인</a:t>
            </a:r>
            <a:endParaRPr lang="en-US" altLang="ko-KR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4334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전처리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42201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VIF – </a:t>
            </a:r>
            <a:r>
              <a:rPr lang="ko-KR" altLang="en-US" b="1" dirty="0" err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다중공선성</a:t>
            </a:r>
            <a:r>
              <a:rPr lang="ko-KR" altLang="en-US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확인 및 </a:t>
            </a:r>
            <a:r>
              <a:rPr lang="en-US" altLang="ko-KR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drop</a:t>
            </a:r>
            <a:r>
              <a:rPr lang="ko-KR" altLang="en-US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통한 </a:t>
            </a:r>
            <a:r>
              <a:rPr lang="ko-KR" altLang="en-US" b="1" dirty="0" err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다중공선성</a:t>
            </a:r>
            <a:r>
              <a:rPr lang="ko-KR" altLang="en-US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해결</a:t>
            </a:r>
            <a:endParaRPr lang="en-US" altLang="ko-KR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07" y="1138957"/>
            <a:ext cx="3549443" cy="24283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07" y="3650643"/>
            <a:ext cx="3504693" cy="14931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r="35981"/>
          <a:stretch/>
        </p:blipFill>
        <p:spPr>
          <a:xfrm>
            <a:off x="4141713" y="1128364"/>
            <a:ext cx="3143507" cy="243892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/>
          <a:srcRect r="36453"/>
          <a:stretch/>
        </p:blipFill>
        <p:spPr>
          <a:xfrm>
            <a:off x="4173702" y="3728308"/>
            <a:ext cx="3134003" cy="12275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049311" y="2518348"/>
            <a:ext cx="307299" cy="89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69626" y="4304737"/>
            <a:ext cx="344774" cy="8387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551482" y="4447119"/>
            <a:ext cx="20986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VIF</a:t>
            </a:r>
            <a:r>
              <a:rPr lang="ko-KR" altLang="en-US" sz="10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 </a:t>
            </a:r>
            <a:r>
              <a:rPr lang="en-US" altLang="ko-KR" sz="10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</a:t>
            </a:r>
            <a:r>
              <a:rPr lang="ko-KR" altLang="en-US" sz="10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 넘으면 </a:t>
            </a:r>
            <a:r>
              <a:rPr lang="ko-KR" altLang="en-US" sz="1000" b="1" dirty="0" err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다중공선성</a:t>
            </a:r>
            <a:r>
              <a:rPr lang="ko-KR" altLang="en-US" sz="10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있다고 판단하며 </a:t>
            </a:r>
            <a:r>
              <a:rPr lang="en-US" altLang="ko-KR" sz="10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r>
              <a:rPr lang="ko-KR" altLang="en-US" sz="10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 넘으면 주의할 필요가 있는 것으로 봄</a:t>
            </a:r>
            <a:endParaRPr lang="en-US" altLang="ko-KR" sz="10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22" name="직선 화살표 연결선 21"/>
          <p:cNvCxnSpPr>
            <a:stCxn id="20" idx="3"/>
            <a:endCxn id="18" idx="1"/>
          </p:cNvCxnSpPr>
          <p:nvPr/>
        </p:nvCxnSpPr>
        <p:spPr>
          <a:xfrm flipV="1">
            <a:off x="914400" y="4724118"/>
            <a:ext cx="637082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188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전처리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42201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Boxplot, Violin Plot – </a:t>
            </a:r>
            <a:r>
              <a:rPr lang="ko-KR" altLang="en-US" b="1" dirty="0" err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모기개체수</a:t>
            </a:r>
            <a:r>
              <a:rPr lang="ko-KR" altLang="en-US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Outlier </a:t>
            </a:r>
            <a:r>
              <a:rPr lang="ko-KR" altLang="en-US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확인</a:t>
            </a:r>
            <a:endParaRPr lang="en-US" altLang="ko-KR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04" y="1390192"/>
            <a:ext cx="2726031" cy="17332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29" y="3123460"/>
            <a:ext cx="2628382" cy="179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424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전처리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42201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전처리후</a:t>
            </a:r>
            <a:r>
              <a:rPr lang="ko-KR" altLang="en-US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b="1" dirty="0" err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Heatmap</a:t>
            </a:r>
            <a:r>
              <a:rPr lang="en-US" altLang="ko-KR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Pair plot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29" y="1232268"/>
            <a:ext cx="4501368" cy="33190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r="5486"/>
          <a:stretch/>
        </p:blipFill>
        <p:spPr>
          <a:xfrm>
            <a:off x="4526844" y="1328460"/>
            <a:ext cx="4447823" cy="14480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7149" y="2721353"/>
            <a:ext cx="4458322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94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전처리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-16692"/>
            <a:ext cx="6650135" cy="37430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3595414"/>
            <a:ext cx="6650135" cy="374300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9705" y="7279894"/>
            <a:ext cx="6520280" cy="367063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49345" y="659568"/>
            <a:ext cx="4572000" cy="418576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dirty="0"/>
          </a:p>
          <a:p>
            <a:r>
              <a:rPr lang="ko-KR" altLang="en-US" dirty="0"/>
              <a:t>1. 누적 강수일 </a:t>
            </a:r>
            <a:r>
              <a:rPr lang="ko-KR" altLang="en-US" dirty="0" err="1"/>
              <a:t>column</a:t>
            </a:r>
            <a:r>
              <a:rPr lang="ko-KR" altLang="en-US" dirty="0"/>
              <a:t> 추가 → </a:t>
            </a:r>
            <a:r>
              <a:rPr lang="ko-KR" altLang="en-US" dirty="0" err="1"/>
              <a:t>cum_rain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2. </a:t>
            </a:r>
            <a:r>
              <a:rPr lang="ko-KR" altLang="en-US" dirty="0" err="1"/>
              <a:t>결측치</a:t>
            </a:r>
            <a:r>
              <a:rPr lang="ko-KR" altLang="en-US" dirty="0"/>
              <a:t> 제거</a:t>
            </a:r>
          </a:p>
          <a:p>
            <a:r>
              <a:rPr lang="ko-KR" altLang="en-US" dirty="0"/>
              <a:t>분석 시 사용하지 않는 최고기온(</a:t>
            </a:r>
            <a:r>
              <a:rPr lang="ko-KR" altLang="en-US" dirty="0" err="1"/>
              <a:t>h_temp</a:t>
            </a:r>
            <a:r>
              <a:rPr lang="ko-KR" altLang="en-US" dirty="0"/>
              <a:t>)을 제외하고,</a:t>
            </a:r>
          </a:p>
          <a:p>
            <a:r>
              <a:rPr lang="ko-KR" altLang="en-US" dirty="0" err="1"/>
              <a:t>wind</a:t>
            </a:r>
            <a:r>
              <a:rPr lang="ko-KR" altLang="en-US" dirty="0"/>
              <a:t>, </a:t>
            </a:r>
            <a:r>
              <a:rPr lang="ko-KR" altLang="en-US" dirty="0" err="1"/>
              <a:t>sunshine</a:t>
            </a:r>
            <a:r>
              <a:rPr lang="ko-KR" altLang="en-US" dirty="0"/>
              <a:t>, </a:t>
            </a:r>
            <a:r>
              <a:rPr lang="ko-KR" altLang="en-US" dirty="0" err="1"/>
              <a:t>sunshine_time은</a:t>
            </a:r>
            <a:r>
              <a:rPr lang="ko-KR" altLang="en-US" dirty="0"/>
              <a:t> 앞뒤 3일의 평균값으로 대체</a:t>
            </a:r>
          </a:p>
          <a:p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3. 현재, 7일 전, 14일 전 데이터 구축</a:t>
            </a:r>
          </a:p>
          <a:p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4. 7일 전 데이터에서 누적 강수량 </a:t>
            </a:r>
            <a:r>
              <a:rPr lang="ko-KR" altLang="en-US" dirty="0" err="1"/>
              <a:t>column</a:t>
            </a:r>
            <a:r>
              <a:rPr lang="ko-KR" altLang="en-US" dirty="0"/>
              <a:t> 추가 → </a:t>
            </a:r>
            <a:r>
              <a:rPr lang="ko-KR" altLang="en-US" dirty="0" err="1"/>
              <a:t>accum_rain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5. 당일을 포함하여 7일 전까지의 값을 평균 낸 데이터 구축</a:t>
            </a:r>
          </a:p>
        </p:txBody>
      </p:sp>
    </p:spTree>
    <p:extLst>
      <p:ext uri="{BB962C8B-B14F-4D97-AF65-F5344CB8AC3E}">
        <p14:creationId xmlns:p14="http://schemas.microsoft.com/office/powerpoint/2010/main" val="1568674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전처리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Feature Importance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45" y="1601600"/>
            <a:ext cx="4247308" cy="27067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676" y="1519782"/>
            <a:ext cx="4437474" cy="287039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2152" y="2954979"/>
            <a:ext cx="6743824" cy="379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09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분석방법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24" y="1028900"/>
            <a:ext cx="6968820" cy="39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05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분석방법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5" y="1231210"/>
            <a:ext cx="6653579" cy="374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93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4880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분석결과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95" y="1231210"/>
            <a:ext cx="6570345" cy="369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57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 결과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19" y="905828"/>
            <a:ext cx="6981825" cy="39296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772" y="905828"/>
            <a:ext cx="6971230" cy="392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17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8230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08301" y="4264285"/>
            <a:ext cx="7743825" cy="43585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1590" y="1249864"/>
            <a:ext cx="6603023" cy="3717213"/>
          </a:xfrm>
          <a:prstGeom prst="rect">
            <a:avLst/>
          </a:prstGeom>
        </p:spPr>
      </p:pic>
      <p:sp>
        <p:nvSpPr>
          <p:cNvPr id="8" name="눈물 방울 7">
            <a:extLst>
              <a:ext uri="{FF2B5EF4-FFF2-40B4-BE49-F238E27FC236}">
                <a16:creationId xmlns:a16="http://schemas.microsoft.com/office/drawing/2014/main" id="{3A6E9809-D038-4515-86C6-BA978BEB2ECF}"/>
              </a:ext>
            </a:extLst>
          </p:cNvPr>
          <p:cNvSpPr/>
          <p:nvPr/>
        </p:nvSpPr>
        <p:spPr>
          <a:xfrm>
            <a:off x="2535524" y="2208508"/>
            <a:ext cx="1641269" cy="1611824"/>
          </a:xfrm>
          <a:prstGeom prst="teardrop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예감 절감 효과</a:t>
            </a:r>
          </a:p>
        </p:txBody>
      </p:sp>
      <p:sp>
        <p:nvSpPr>
          <p:cNvPr id="10" name="눈물 방울 9">
            <a:extLst>
              <a:ext uri="{FF2B5EF4-FFF2-40B4-BE49-F238E27FC236}">
                <a16:creationId xmlns:a16="http://schemas.microsoft.com/office/drawing/2014/main" id="{6A649E1A-5136-41BC-875C-5FE625DE0C1B}"/>
              </a:ext>
            </a:extLst>
          </p:cNvPr>
          <p:cNvSpPr/>
          <p:nvPr/>
        </p:nvSpPr>
        <p:spPr>
          <a:xfrm>
            <a:off x="2592739" y="628126"/>
            <a:ext cx="1641269" cy="1611824"/>
          </a:xfrm>
          <a:prstGeom prst="teardrop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기술 확대 </a:t>
            </a:r>
            <a:endParaRPr lang="en-US" altLang="ko-KR" dirty="0"/>
          </a:p>
          <a:p>
            <a:pPr algn="ctr"/>
            <a:r>
              <a:rPr lang="ko-KR" altLang="en-US" dirty="0"/>
              <a:t>및 </a:t>
            </a:r>
            <a:endParaRPr lang="en-US" altLang="ko-KR" dirty="0"/>
          </a:p>
          <a:p>
            <a:pPr algn="ctr"/>
            <a:r>
              <a:rPr lang="ko-KR" altLang="en-US" dirty="0"/>
              <a:t>적용 개발</a:t>
            </a:r>
          </a:p>
        </p:txBody>
      </p:sp>
      <p:sp>
        <p:nvSpPr>
          <p:cNvPr id="11" name="눈물 방울 10">
            <a:extLst>
              <a:ext uri="{FF2B5EF4-FFF2-40B4-BE49-F238E27FC236}">
                <a16:creationId xmlns:a16="http://schemas.microsoft.com/office/drawing/2014/main" id="{6C270CBF-166B-4465-8D28-50A2D0D2C46B}"/>
              </a:ext>
            </a:extLst>
          </p:cNvPr>
          <p:cNvSpPr/>
          <p:nvPr/>
        </p:nvSpPr>
        <p:spPr>
          <a:xfrm>
            <a:off x="4089359" y="2198455"/>
            <a:ext cx="1641269" cy="1611824"/>
          </a:xfrm>
          <a:prstGeom prst="teardrop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방역 사업의 효율화 도모</a:t>
            </a:r>
            <a:endParaRPr lang="en-US" altLang="ko-KR" dirty="0"/>
          </a:p>
        </p:txBody>
      </p:sp>
      <p:sp>
        <p:nvSpPr>
          <p:cNvPr id="12" name="눈물 방울 11">
            <a:extLst>
              <a:ext uri="{FF2B5EF4-FFF2-40B4-BE49-F238E27FC236}">
                <a16:creationId xmlns:a16="http://schemas.microsoft.com/office/drawing/2014/main" id="{91B952AE-8E42-4D41-A8DA-9A9748241543}"/>
              </a:ext>
            </a:extLst>
          </p:cNvPr>
          <p:cNvSpPr/>
          <p:nvPr/>
        </p:nvSpPr>
        <p:spPr>
          <a:xfrm>
            <a:off x="4089359" y="659568"/>
            <a:ext cx="1641269" cy="1611824"/>
          </a:xfrm>
          <a:prstGeom prst="teardrop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질병</a:t>
            </a:r>
            <a:r>
              <a:rPr lang="en-US" altLang="ko-KR" dirty="0"/>
              <a:t>, </a:t>
            </a:r>
            <a:r>
              <a:rPr lang="ko-KR" altLang="en-US" dirty="0"/>
              <a:t>전염병</a:t>
            </a:r>
            <a:endParaRPr lang="en-US" altLang="ko-KR" dirty="0"/>
          </a:p>
          <a:p>
            <a:pPr algn="ctr"/>
            <a:r>
              <a:rPr lang="ko-KR" altLang="en-US" dirty="0"/>
              <a:t>관리</a:t>
            </a:r>
          </a:p>
        </p:txBody>
      </p:sp>
    </p:spTree>
    <p:extLst>
      <p:ext uri="{BB962C8B-B14F-4D97-AF65-F5344CB8AC3E}">
        <p14:creationId xmlns:p14="http://schemas.microsoft.com/office/powerpoint/2010/main" val="1326299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149345" y="718135"/>
            <a:ext cx="8758435" cy="3883845"/>
          </a:xfrm>
        </p:spPr>
        <p:txBody>
          <a:bodyPr/>
          <a:lstStyle/>
          <a:p>
            <a:pPr marL="171450" indent="-171450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 외 기후변화에 따라 증가할 매개체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감영병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쯔쯔가무시증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렙토스피라증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과 같은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감염병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예방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연구로서도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확대 가능</a:t>
            </a:r>
            <a:endParaRPr lang="en-US" altLang="ko-KR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85800" lvl="1" indent="-228600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기온변화에 따른 매개체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감염병들에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대한 발생을 예측 한 연구결과에서 우리나라의 온도가 섭씨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1℃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상승할 경우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쯔쯔가무시증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렙토스피라증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말라리아순으로 이들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감염병들의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평균 발생이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4.27%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증가 할 것으로 예측되었다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(Shin et al.,2009).</a:t>
            </a:r>
          </a:p>
          <a:p>
            <a:pPr marL="685800" lvl="1" indent="-228600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매개체 분포 확대와 밀도 증가는 기온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강우량 및 습도와 같은 기후요소에 밀접한 영향을 받는다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즉 기후변화로 인한 생태계 교란은 매개체 분포 대와 밀도 증가에 영향을 주기 때문에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쯔쯔가무시증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렙토스피라증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및 말라리아와 같은 곤충 및 설치류 매개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감염병의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질병발생 양상이 변할 수 있다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(Ref.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환경부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(2020)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한국 기후변화 평가보고서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</a:t>
            </a:r>
          </a:p>
          <a:p>
            <a:pPr marL="685800" lvl="1" indent="-228600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진드기 매개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감염병인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쯔쯔가무시증의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연평균 환자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발생수는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기온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 최고기온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 최저기온과 상관성을 나타내었고 늦봄과 여름의 기온과 밀접한 관련성이 있으며 계절성이 뚜렷하다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강공언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등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2016)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7800" b="75532"/>
          <a:stretch/>
        </p:blipFill>
        <p:spPr>
          <a:xfrm>
            <a:off x="741401" y="3453111"/>
            <a:ext cx="4130040" cy="16118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24073" b="40096"/>
          <a:stretch/>
        </p:blipFill>
        <p:spPr>
          <a:xfrm>
            <a:off x="5349196" y="3189826"/>
            <a:ext cx="3558584" cy="187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648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907" y="944816"/>
            <a:ext cx="6919938" cy="389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82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907" y="944816"/>
            <a:ext cx="6919938" cy="389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920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99665" y="1917195"/>
            <a:ext cx="6919938" cy="38948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315F53F-F4E8-4821-B185-555673F03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069" y="0"/>
            <a:ext cx="73338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229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개발후기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및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느낀점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781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개발후기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및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느낀점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개발후기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느낀점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5140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기후변화와 모기매체질병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149346" y="718135"/>
            <a:ext cx="5244458" cy="4328427"/>
          </a:xfrm>
        </p:spPr>
        <p:txBody>
          <a:bodyPr/>
          <a:lstStyle/>
          <a:p>
            <a:pPr marL="171450" indent="-171450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모기는 </a:t>
            </a:r>
            <a:r>
              <a:rPr lang="ko-KR" altLang="en-US" sz="11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일평균기온</a:t>
            </a: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혹은 최고기온이 </a:t>
            </a:r>
            <a:r>
              <a:rPr lang="en-US" altLang="ko-KR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1℃ </a:t>
            </a: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상승함에 따라 일주일 후 모기 성체 개체수가 </a:t>
            </a:r>
            <a:r>
              <a:rPr lang="en-US" altLang="ko-KR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27% </a:t>
            </a: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증가할 가능성이 있으며 상대습도와 강수량은 양의 상관성을 보인다</a:t>
            </a:r>
            <a:endParaRPr lang="en-US" altLang="ko-KR" sz="11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따라서 기후변화로 기온 상승 시 </a:t>
            </a:r>
            <a:r>
              <a:rPr lang="ko-KR" altLang="en-US" sz="11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매개모기의</a:t>
            </a: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밀도 증가가 예상되며 이로 인해서 환자수가 다시 증가할 가능성이 있다</a:t>
            </a:r>
            <a:r>
              <a:rPr lang="en-US" altLang="ko-KR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 marL="144000" indent="0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r>
              <a:rPr lang="en-US" altLang="ko-KR" sz="9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Ref. </a:t>
            </a:r>
            <a:r>
              <a:rPr lang="ko-KR" altLang="en-US" sz="9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질병관리본부</a:t>
            </a:r>
            <a:r>
              <a:rPr lang="en-US" altLang="ko-KR" sz="9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(2017) </a:t>
            </a:r>
            <a:r>
              <a:rPr lang="ko-KR" altLang="en-US" sz="9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주요환경변화에 따른 미래 </a:t>
            </a:r>
            <a:r>
              <a:rPr lang="ko-KR" altLang="en-US" sz="9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감염병의</a:t>
            </a:r>
            <a:r>
              <a:rPr lang="ko-KR" altLang="en-US" sz="9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9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발생양상</a:t>
            </a:r>
            <a:r>
              <a:rPr lang="en-US" altLang="ko-KR" sz="9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질병관리본부 </a:t>
            </a:r>
            <a:r>
              <a:rPr lang="ko-KR" altLang="en-US" sz="9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미래감염병대비과</a:t>
            </a:r>
            <a:r>
              <a:rPr lang="en-US" altLang="ko-KR" sz="9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주간 건강과 질병</a:t>
            </a:r>
            <a:r>
              <a:rPr lang="en-US" altLang="ko-KR" sz="9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10(38),1024-1028</a:t>
            </a:r>
          </a:p>
          <a:p>
            <a:pPr marL="144000" indent="0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endParaRPr lang="en-US" altLang="ko-KR" sz="11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모기가 매개하는 질환 중 기후 변화에 의해 우리나라에서 환자 발생이 증가가 가능한 </a:t>
            </a:r>
            <a:r>
              <a:rPr lang="ko-KR" altLang="en-US" sz="11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감염병들은</a:t>
            </a: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삼일열</a:t>
            </a: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말라리아</a:t>
            </a:r>
            <a:r>
              <a:rPr lang="en-US" altLang="ko-KR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일본뇌염이 있으며</a:t>
            </a:r>
            <a:r>
              <a:rPr lang="en-US" altLang="ko-KR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해외에서 유입이 되어 국내 기후변화에 의해 국내에서 새롭게 </a:t>
            </a:r>
            <a:r>
              <a:rPr lang="ko-KR" altLang="en-US" sz="11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발생하리라</a:t>
            </a: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예상되는 </a:t>
            </a:r>
            <a:r>
              <a:rPr lang="ko-KR" altLang="en-US" sz="11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감염병들은</a:t>
            </a: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지카</a:t>
            </a:r>
            <a:r>
              <a:rPr lang="en-US" altLang="ko-KR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1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뎅기열</a:t>
            </a:r>
            <a:r>
              <a:rPr lang="en-US" altLang="ko-KR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황열</a:t>
            </a:r>
            <a:r>
              <a:rPr lang="en-US" altLang="ko-KR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1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웨스트나일열</a:t>
            </a:r>
            <a:r>
              <a:rPr lang="en-US" altLang="ko-KR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1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치쿤구니야열</a:t>
            </a:r>
            <a:r>
              <a:rPr lang="en-US" altLang="ko-KR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1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열대열</a:t>
            </a: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말라리아 등이 있다</a:t>
            </a:r>
            <a:r>
              <a:rPr lang="en-US" altLang="ko-KR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 marL="180000" indent="0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r>
              <a:rPr lang="en-US" altLang="ko-KR" sz="9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Ref. </a:t>
            </a:r>
            <a:r>
              <a:rPr lang="ko-KR" altLang="en-US" sz="9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환경부</a:t>
            </a:r>
            <a:r>
              <a:rPr lang="en-US" altLang="ko-KR" sz="9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(2020) </a:t>
            </a:r>
            <a:r>
              <a:rPr lang="ko-KR" altLang="en-US" sz="9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한국 기후변화 평가보고서</a:t>
            </a:r>
            <a:endParaRPr lang="en-US" altLang="ko-KR" sz="9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80000" indent="0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endParaRPr lang="en-US" altLang="ko-KR" sz="10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ko-KR" altLang="en-US" sz="1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말라리아 환자가 밀집되어 있는 서울</a:t>
            </a:r>
            <a:r>
              <a:rPr lang="en-US" altLang="ko-KR" sz="1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경기</a:t>
            </a:r>
            <a:r>
              <a:rPr lang="en-US" altLang="ko-KR" sz="1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인천</a:t>
            </a:r>
            <a:r>
              <a:rPr lang="en-US" altLang="ko-KR" sz="1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강원에서 기온이 </a:t>
            </a:r>
            <a:r>
              <a:rPr lang="en-US" altLang="ko-KR" sz="1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1℃ </a:t>
            </a:r>
            <a:r>
              <a:rPr lang="ko-KR" altLang="en-US" sz="1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상승하면 발생 위험이 </a:t>
            </a:r>
            <a:r>
              <a:rPr lang="en-US" altLang="ko-KR" sz="1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10.8%, 12.7%, 14.2%, 20.8% </a:t>
            </a:r>
            <a:r>
              <a:rPr lang="ko-KR" altLang="en-US" sz="1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증가하였다</a:t>
            </a:r>
            <a:r>
              <a:rPr lang="en-US" altLang="ko-KR" sz="1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 marL="180000" indent="0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r>
              <a:rPr lang="en-US" altLang="ko-KR" sz="9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Ref. </a:t>
            </a:r>
            <a:r>
              <a:rPr lang="ko-KR" altLang="en-US" sz="9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채수미</a:t>
            </a:r>
            <a:r>
              <a:rPr lang="en-US" altLang="ko-KR" sz="9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(2014) </a:t>
            </a:r>
            <a:r>
              <a:rPr lang="ko-KR" altLang="en-US" sz="9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기온과 </a:t>
            </a:r>
            <a:r>
              <a:rPr lang="ko-KR" altLang="en-US" sz="9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지역특성이</a:t>
            </a:r>
            <a:r>
              <a:rPr lang="ko-KR" altLang="en-US" sz="9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말라리아 발생에 미치는 영향</a:t>
            </a:r>
            <a:endParaRPr lang="en-US" altLang="ko-KR" sz="9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80000" indent="0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endParaRPr lang="en-US" altLang="ko-KR" sz="10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endParaRPr lang="en-US" altLang="ko-KR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917" y="3248869"/>
            <a:ext cx="2731625" cy="16017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93804" y="4800341"/>
            <a:ext cx="37501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Fig. </a:t>
            </a:r>
            <a:r>
              <a:rPr lang="ko-KR" altLang="en-US" sz="1000" b="1" dirty="0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최근 </a:t>
            </a:r>
            <a:r>
              <a:rPr lang="en-US" altLang="ko-KR" sz="1000" b="1" dirty="0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r>
              <a:rPr lang="ko-KR" altLang="en-US" sz="1000" b="1" dirty="0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년간 말라리아 일본뇌염 </a:t>
            </a:r>
            <a:r>
              <a:rPr lang="ko-KR" altLang="en-US" sz="1000" b="1" dirty="0" err="1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발생현황</a:t>
            </a:r>
            <a:r>
              <a:rPr lang="ko-KR" altLang="en-US" sz="1000" b="1" dirty="0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및</a:t>
            </a:r>
            <a:r>
              <a:rPr lang="en-US" altLang="ko-KR" sz="1000" b="1" dirty="0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00" b="1" dirty="0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 매개 </a:t>
            </a:r>
            <a:r>
              <a:rPr lang="ko-KR" altLang="en-US" sz="1000" b="1" dirty="0" err="1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감염병</a:t>
            </a:r>
            <a:endParaRPr lang="ko-KR" altLang="en-US" sz="10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3448" r="4574"/>
          <a:stretch/>
        </p:blipFill>
        <p:spPr>
          <a:xfrm>
            <a:off x="5478857" y="697322"/>
            <a:ext cx="3576600" cy="20343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78857" y="2790192"/>
            <a:ext cx="3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Fig. </a:t>
            </a:r>
            <a:r>
              <a:rPr lang="ko-KR" altLang="en-US" sz="1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평년</a:t>
            </a:r>
            <a:r>
              <a:rPr lang="en-US" altLang="ko-KR" sz="1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(2015~2019), 2018</a:t>
            </a:r>
            <a:r>
              <a:rPr lang="ko-KR" altLang="en-US" sz="1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</a:t>
            </a:r>
            <a:r>
              <a:rPr lang="en-US" altLang="ko-KR" sz="1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2019</a:t>
            </a:r>
            <a:r>
              <a:rPr lang="ko-KR" altLang="en-US" sz="1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 및 </a:t>
            </a:r>
            <a:r>
              <a:rPr lang="en-US" altLang="ko-KR" sz="1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2020</a:t>
            </a:r>
            <a:r>
              <a:rPr lang="ko-KR" altLang="en-US" sz="1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년의 </a:t>
            </a:r>
            <a:r>
              <a:rPr lang="ko-KR" altLang="en-US" sz="10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매개모기</a:t>
            </a:r>
            <a:r>
              <a:rPr lang="ko-KR" altLang="en-US" sz="1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발생과 강수 현황</a:t>
            </a:r>
            <a:r>
              <a:rPr lang="en-US" altLang="ko-KR" sz="1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10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4281141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참고문헌</a:t>
            </a:r>
          </a:p>
        </p:txBody>
      </p:sp>
    </p:spTree>
    <p:extLst>
      <p:ext uri="{BB962C8B-B14F-4D97-AF65-F5344CB8AC3E}">
        <p14:creationId xmlns:p14="http://schemas.microsoft.com/office/powerpoint/2010/main" val="2930042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91570FC-630B-4529-88E0-44066B044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9344" y="1053415"/>
            <a:ext cx="9689137" cy="3416400"/>
          </a:xfrm>
        </p:spPr>
        <p:txBody>
          <a:bodyPr/>
          <a:lstStyle/>
          <a:p>
            <a:pPr marL="139700" indent="0">
              <a:buNone/>
            </a:pPr>
            <a:r>
              <a:rPr lang="en-US" altLang="ko-KR" dirty="0"/>
              <a:t>                                                                                                                                                                                                                                      : </a:t>
            </a:r>
            <a:r>
              <a:rPr lang="ko-KR" altLang="en-US" dirty="0"/>
              <a:t>쾌적</a:t>
            </a:r>
            <a:r>
              <a:rPr lang="en-US" altLang="ko-KR" dirty="0"/>
              <a:t>                                                                                         </a:t>
            </a:r>
          </a:p>
          <a:p>
            <a:pPr marL="139700" indent="0">
              <a:buNone/>
            </a:pPr>
            <a:endParaRPr lang="en-US" altLang="ko-KR" dirty="0"/>
          </a:p>
          <a:p>
            <a:pPr marL="139700" indent="0">
              <a:buNone/>
            </a:pPr>
            <a:r>
              <a:rPr lang="en-US" altLang="ko-KR" dirty="0"/>
              <a:t>                                                                                                                                                                                                                                      : </a:t>
            </a:r>
            <a:r>
              <a:rPr lang="ko-KR" altLang="en-US" dirty="0"/>
              <a:t>관심</a:t>
            </a:r>
            <a:endParaRPr lang="en-US" altLang="ko-KR" dirty="0"/>
          </a:p>
          <a:p>
            <a:pPr marL="139700" indent="0">
              <a:buNone/>
            </a:pPr>
            <a:r>
              <a:rPr lang="ko-KR" altLang="en-US" dirty="0"/>
              <a:t> </a:t>
            </a:r>
            <a:r>
              <a:rPr lang="ko-KR" altLang="en-US" dirty="0" err="1"/>
              <a:t>모기개체수</a:t>
            </a:r>
            <a:r>
              <a:rPr lang="ko-KR" altLang="en-US" dirty="0"/>
              <a:t>                  </a:t>
            </a:r>
            <a:r>
              <a:rPr lang="ko-KR" altLang="en-US" dirty="0" err="1"/>
              <a:t>모기개체수</a:t>
            </a:r>
            <a:r>
              <a:rPr lang="ko-KR" altLang="en-US" dirty="0"/>
              <a:t>               </a:t>
            </a:r>
            <a:r>
              <a:rPr lang="ko-KR" altLang="en-US" dirty="0" err="1"/>
              <a:t>모기개체수</a:t>
            </a:r>
            <a:r>
              <a:rPr lang="ko-KR" altLang="en-US" dirty="0"/>
              <a:t>               </a:t>
            </a:r>
            <a:r>
              <a:rPr lang="ko-KR" altLang="en-US" dirty="0" err="1"/>
              <a:t>모기개체수</a:t>
            </a:r>
            <a:r>
              <a:rPr lang="ko-KR" altLang="en-US" dirty="0"/>
              <a:t>                 </a:t>
            </a:r>
            <a:r>
              <a:rPr lang="en-US" altLang="ko-KR" dirty="0" smtClean="0"/>
              <a:t>'</a:t>
            </a:r>
            <a:r>
              <a:rPr lang="ko-KR" altLang="en-US" dirty="0" smtClean="0"/>
              <a:t>  </a:t>
            </a:r>
            <a:r>
              <a:rPr lang="ko-KR" altLang="en-US" dirty="0" err="1"/>
              <a:t>모기개체수</a:t>
            </a:r>
            <a:endParaRPr lang="en-US" altLang="ko-KR" dirty="0"/>
          </a:p>
          <a:p>
            <a:pPr marL="139700" indent="0">
              <a:buNone/>
            </a:pPr>
            <a:r>
              <a:rPr lang="en-US" altLang="ko-KR" dirty="0"/>
              <a:t>    (0 ~ 250)</a:t>
            </a:r>
            <a:r>
              <a:rPr lang="ko-KR" altLang="en-US" dirty="0"/>
              <a:t>                       </a:t>
            </a:r>
            <a:r>
              <a:rPr lang="en-US" altLang="ko-KR" dirty="0"/>
              <a:t>(251 ~ 750)</a:t>
            </a:r>
            <a:r>
              <a:rPr lang="ko-KR" altLang="en-US" dirty="0"/>
              <a:t>               </a:t>
            </a:r>
            <a:r>
              <a:rPr lang="en-US" altLang="ko-KR" dirty="0"/>
              <a:t>(751 ~ 2250)             (2251 ~ 5625)                    (5625  ~  )                                                       : </a:t>
            </a:r>
            <a:r>
              <a:rPr lang="ko-KR" altLang="en-US" dirty="0"/>
              <a:t>주의</a:t>
            </a:r>
            <a:endParaRPr lang="en-US" altLang="ko-KR" dirty="0"/>
          </a:p>
          <a:p>
            <a:pPr marL="139700" indent="0">
              <a:buNone/>
            </a:pPr>
            <a:endParaRPr lang="en-US" altLang="ko-KR" dirty="0"/>
          </a:p>
          <a:p>
            <a:pPr marL="139700" indent="0">
              <a:buNone/>
            </a:pPr>
            <a:r>
              <a:rPr lang="en-US" altLang="ko-KR" dirty="0"/>
              <a:t>   (0-250)</a:t>
            </a:r>
            <a:r>
              <a:rPr lang="ko-KR" altLang="en-US" dirty="0"/>
              <a:t>                                                                                                                                                                                                                      </a:t>
            </a:r>
            <a:r>
              <a:rPr lang="en-US" altLang="ko-KR" dirty="0"/>
              <a:t>:  </a:t>
            </a:r>
            <a:r>
              <a:rPr lang="ko-KR" altLang="en-US" dirty="0"/>
              <a:t>불쾌</a:t>
            </a:r>
            <a:endParaRPr lang="en-US" altLang="ko-KR" dirty="0"/>
          </a:p>
          <a:p>
            <a:pPr marL="139700" indent="0">
              <a:buNone/>
            </a:pPr>
            <a:r>
              <a:rPr lang="en-US" altLang="ko-KR" dirty="0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</a:p>
          <a:p>
            <a:pPr marL="139700" indent="0">
              <a:buNone/>
            </a:pPr>
            <a:r>
              <a:rPr lang="en-US" altLang="ko-KR" dirty="0"/>
              <a:t>                                                                                                                                                                                                                                   </a:t>
            </a:r>
          </a:p>
          <a:p>
            <a:pPr marL="139700" indent="0">
              <a:buNone/>
            </a:pPr>
            <a:r>
              <a:rPr lang="en-US" altLang="ko-KR" dirty="0"/>
              <a:t>     </a:t>
            </a:r>
            <a:r>
              <a:rPr lang="ko-KR" altLang="en-US" dirty="0"/>
              <a:t>                                                                                                                                         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7A39B47-1EF1-4428-9656-041296C26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8F3D3C70-0AC4-4A52-BECE-1709C4AB2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91" y="3386376"/>
            <a:ext cx="1399122" cy="1048617"/>
          </a:xfrm>
          <a:prstGeom prst="rect">
            <a:avLst/>
          </a:prstGeom>
        </p:spPr>
      </p:pic>
      <p:pic>
        <p:nvPicPr>
          <p:cNvPr id="7" name="그림 6" descr="지도이(가) 표시된 사진&#10;&#10;자동 생성된 설명">
            <a:extLst>
              <a:ext uri="{FF2B5EF4-FFF2-40B4-BE49-F238E27FC236}">
                <a16:creationId xmlns:a16="http://schemas.microsoft.com/office/drawing/2014/main" id="{DF8D8F55-9AB6-4E56-9BF4-E600E2745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693" y="3345830"/>
            <a:ext cx="1460874" cy="1123985"/>
          </a:xfrm>
          <a:prstGeom prst="rect">
            <a:avLst/>
          </a:prstGeom>
        </p:spPr>
      </p:pic>
      <p:pic>
        <p:nvPicPr>
          <p:cNvPr id="9" name="그림 8" descr="지도이(가) 표시된 사진&#10;&#10;자동 생성된 설명">
            <a:extLst>
              <a:ext uri="{FF2B5EF4-FFF2-40B4-BE49-F238E27FC236}">
                <a16:creationId xmlns:a16="http://schemas.microsoft.com/office/drawing/2014/main" id="{6A517A36-CDAA-4532-914E-F8E10242A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580" y="3301008"/>
            <a:ext cx="1564340" cy="1123985"/>
          </a:xfrm>
          <a:prstGeom prst="rect">
            <a:avLst/>
          </a:prstGeom>
        </p:spPr>
      </p:pic>
      <p:pic>
        <p:nvPicPr>
          <p:cNvPr id="11" name="그림 10" descr="지도이(가) 표시된 사진&#10;&#10;자동 생성된 설명">
            <a:extLst>
              <a:ext uri="{FF2B5EF4-FFF2-40B4-BE49-F238E27FC236}">
                <a16:creationId xmlns:a16="http://schemas.microsoft.com/office/drawing/2014/main" id="{CE412C3B-906F-46B7-AB28-44F44A244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6674" y="3323419"/>
            <a:ext cx="1467163" cy="1123985"/>
          </a:xfrm>
          <a:prstGeom prst="rect">
            <a:avLst/>
          </a:prstGeom>
        </p:spPr>
      </p:pic>
      <p:pic>
        <p:nvPicPr>
          <p:cNvPr id="13" name="그림 12" descr="지도이(가) 표시된 사진&#10;&#10;자동 생성된 설명">
            <a:extLst>
              <a:ext uri="{FF2B5EF4-FFF2-40B4-BE49-F238E27FC236}">
                <a16:creationId xmlns:a16="http://schemas.microsoft.com/office/drawing/2014/main" id="{1868A35A-5C4B-47E2-BC37-64979FB2AE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1027" y="3256606"/>
            <a:ext cx="1564340" cy="1168387"/>
          </a:xfrm>
          <a:prstGeom prst="rect">
            <a:avLst/>
          </a:prstGeom>
        </p:spPr>
      </p:pic>
      <p:pic>
        <p:nvPicPr>
          <p:cNvPr id="15" name="그림 14" descr="지도이(가) 표시된 사진&#10;&#10;자동 생성된 설명">
            <a:extLst>
              <a:ext uri="{FF2B5EF4-FFF2-40B4-BE49-F238E27FC236}">
                <a16:creationId xmlns:a16="http://schemas.microsoft.com/office/drawing/2014/main" id="{1A90C0D7-CC8D-43A0-8D39-41ECC4451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6845" y="1052587"/>
            <a:ext cx="505162" cy="378611"/>
          </a:xfrm>
          <a:prstGeom prst="rect">
            <a:avLst/>
          </a:prstGeom>
        </p:spPr>
      </p:pic>
      <p:pic>
        <p:nvPicPr>
          <p:cNvPr id="17" name="그림 16" descr="지도이(가) 표시된 사진&#10;&#10;자동 생성된 설명">
            <a:extLst>
              <a:ext uri="{FF2B5EF4-FFF2-40B4-BE49-F238E27FC236}">
                <a16:creationId xmlns:a16="http://schemas.microsoft.com/office/drawing/2014/main" id="{F2460C86-727D-4210-8C3F-04B7F227B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6845" y="1435549"/>
            <a:ext cx="505162" cy="388668"/>
          </a:xfrm>
          <a:prstGeom prst="rect">
            <a:avLst/>
          </a:prstGeom>
        </p:spPr>
      </p:pic>
      <p:pic>
        <p:nvPicPr>
          <p:cNvPr id="19" name="그림 18" descr="지도이(가) 표시된 사진&#10;&#10;자동 생성된 설명">
            <a:extLst>
              <a:ext uri="{FF2B5EF4-FFF2-40B4-BE49-F238E27FC236}">
                <a16:creationId xmlns:a16="http://schemas.microsoft.com/office/drawing/2014/main" id="{FF27EF69-933F-4A81-BAEB-F23E37C998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6845" y="1809204"/>
            <a:ext cx="540941" cy="388668"/>
          </a:xfrm>
          <a:prstGeom prst="rect">
            <a:avLst/>
          </a:prstGeom>
        </p:spPr>
      </p:pic>
      <p:pic>
        <p:nvPicPr>
          <p:cNvPr id="21" name="그림 20" descr="지도이(가) 표시된 사진&#10;&#10;자동 생성된 설명">
            <a:extLst>
              <a:ext uri="{FF2B5EF4-FFF2-40B4-BE49-F238E27FC236}">
                <a16:creationId xmlns:a16="http://schemas.microsoft.com/office/drawing/2014/main" id="{1043C05F-BC17-4263-BC08-03ABDEDEF8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4670" y="2191338"/>
            <a:ext cx="507337" cy="38866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17C96AF5-0B02-49E2-ACA0-9F56EE37D078}"/>
              </a:ext>
            </a:extLst>
          </p:cNvPr>
          <p:cNvSpPr/>
          <p:nvPr/>
        </p:nvSpPr>
        <p:spPr>
          <a:xfrm>
            <a:off x="7831065" y="1026689"/>
            <a:ext cx="540942" cy="378612"/>
          </a:xfrm>
          <a:prstGeom prst="rect">
            <a:avLst/>
          </a:prstGeom>
          <a:solidFill>
            <a:srgbClr val="FFFF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86682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Thanks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49" name="Google Shape;649;p62"/>
          <p:cNvSpPr txBox="1"/>
          <p:nvPr/>
        </p:nvSpPr>
        <p:spPr>
          <a:xfrm>
            <a:off x="713225" y="1630928"/>
            <a:ext cx="38412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Do you have any question?</a:t>
            </a:r>
            <a:endParaRPr dirty="0">
              <a:solidFill>
                <a:schemeClr val="accent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0707" t="11653" r="12727" b="11406"/>
          <a:stretch/>
        </p:blipFill>
        <p:spPr>
          <a:xfrm>
            <a:off x="713225" y="2305896"/>
            <a:ext cx="2596535" cy="26092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47264" y="2803791"/>
            <a:ext cx="23903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altLang="ko-KR" sz="3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STOP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altLang="ko-KR" sz="3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Mosquito!!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시각화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??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6728" y="659568"/>
            <a:ext cx="8335101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서울시 </a:t>
            </a:r>
            <a:r>
              <a:rPr lang="en-US" altLang="ko-KR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DMS(</a:t>
            </a:r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디지털 모기 측정기</a:t>
            </a:r>
            <a:r>
              <a:rPr lang="en-US" altLang="ko-KR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</a:t>
            </a:r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위치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                                            - </a:t>
            </a:r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서울은 </a:t>
            </a:r>
            <a:r>
              <a:rPr lang="en-US" altLang="ko-KR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25</a:t>
            </a:r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 자치구가 있으며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                                                 </a:t>
            </a:r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구별로 </a:t>
            </a:r>
            <a:r>
              <a:rPr lang="en-US" altLang="ko-KR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</a:t>
            </a:r>
            <a:r>
              <a:rPr lang="en-US" altLang="ko-KR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DMS</a:t>
            </a:r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 </a:t>
            </a:r>
            <a:r>
              <a:rPr lang="ko-KR" altLang="en-US" sz="1800" b="1" dirty="0" err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설치되어있음</a:t>
            </a:r>
            <a:r>
              <a:rPr lang="en-US" altLang="ko-KR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                                               - 4</a:t>
            </a:r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월</a:t>
            </a:r>
            <a:r>
              <a:rPr lang="en-US" altLang="ko-KR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~10</a:t>
            </a:r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월까지</a:t>
            </a:r>
            <a:r>
              <a:rPr lang="en-US" altLang="ko-KR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일별 측정함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                                               </a:t>
            </a:r>
          </a:p>
          <a:p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                                               </a:t>
            </a:r>
          </a:p>
          <a:p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7" name="그림 6" descr="지도이(가) 표시된 사진&#10;&#10;자동 생성된 설명">
            <a:extLst>
              <a:ext uri="{FF2B5EF4-FFF2-40B4-BE49-F238E27FC236}">
                <a16:creationId xmlns:a16="http://schemas.microsoft.com/office/drawing/2014/main" id="{C7F46D48-0888-4617-9BE3-C3CBFC542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13" y="1114241"/>
            <a:ext cx="4433569" cy="345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080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 발생요인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모기채집방법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모기예보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332" y="970969"/>
            <a:ext cx="5198333" cy="389875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F633D2-FBEB-4B72-ACDD-A5A12E691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026" y="1047618"/>
            <a:ext cx="4701947" cy="30482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E07E210-C60D-4333-8AEA-347A2AAAB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03151" y="2285267"/>
            <a:ext cx="3391194" cy="3101609"/>
          </a:xfrm>
          <a:prstGeom prst="rect">
            <a:avLst/>
          </a:prstGeom>
        </p:spPr>
      </p:pic>
      <p:pic>
        <p:nvPicPr>
          <p:cNvPr id="11" name="그림 10" descr="지도이(가) 표시된 사진&#10;&#10;자동 생성된 설명">
            <a:extLst>
              <a:ext uri="{FF2B5EF4-FFF2-40B4-BE49-F238E27FC236}">
                <a16:creationId xmlns:a16="http://schemas.microsoft.com/office/drawing/2014/main" id="{5968FCBA-2F34-40CD-8B17-BBA86D0F90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87108" y="292464"/>
            <a:ext cx="5540220" cy="354360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43532D6-08E4-4824-A84D-97F96FAB7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5419" y="1816145"/>
            <a:ext cx="6157494" cy="466384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041817C-0B89-46E5-89E8-A91553821B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2763" y="2643323"/>
            <a:ext cx="5407463" cy="51435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180DC54-4230-4705-9BF8-9CE1BD6EEE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542397" y="1222862"/>
            <a:ext cx="6911939" cy="4854361"/>
          </a:xfrm>
          <a:prstGeom prst="rect">
            <a:avLst/>
          </a:prstGeom>
        </p:spPr>
      </p:pic>
      <p:pic>
        <p:nvPicPr>
          <p:cNvPr id="19" name="그림 18" descr="담장, 실외, 녹색, 금속이(가) 표시된 사진&#10;&#10;자동 생성된 설명">
            <a:extLst>
              <a:ext uri="{FF2B5EF4-FFF2-40B4-BE49-F238E27FC236}">
                <a16:creationId xmlns:a16="http://schemas.microsoft.com/office/drawing/2014/main" id="{B692A98B-73F3-4867-A361-A66FDCFEED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4330" y="1325526"/>
            <a:ext cx="4324472" cy="51435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2457D67-36F2-4A2B-86AF-F6C5F3E30E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9409" y="799946"/>
            <a:ext cx="6485182" cy="3543607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016428B9-7BE1-4A1F-8590-1740E3D2B3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61013" y="3349924"/>
            <a:ext cx="4000847" cy="223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892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목표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ko-KR" altLang="en-US" sz="16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가설설정</a:t>
            </a:r>
            <a:r>
              <a:rPr lang="en-US" altLang="ko-KR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</a:t>
            </a:r>
            <a:r>
              <a:rPr lang="en-US" altLang="ko-KR" b="1" baseline="-25000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</a:t>
            </a:r>
            <a:r>
              <a:rPr lang="ko-KR" altLang="en-US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 </a:t>
            </a:r>
            <a:r>
              <a:rPr lang="en-US" altLang="ko-KR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 성장 기간을 반영한 기후 데이터가 모기 개체수 </a:t>
            </a:r>
            <a:r>
              <a:rPr lang="ko-KR" altLang="en-US" dirty="0" err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증가량과</a:t>
            </a:r>
            <a:r>
              <a:rPr lang="ko-KR" altLang="en-US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상관관계가 </a:t>
            </a:r>
            <a:r>
              <a:rPr lang="ko-KR" altLang="en-US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없다</a:t>
            </a:r>
            <a:r>
              <a:rPr lang="en-US" altLang="ko-KR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</a:t>
            </a:r>
            <a:r>
              <a:rPr lang="en-US" altLang="ko-KR" b="1" baseline="-25000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ko-KR" altLang="en-US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 </a:t>
            </a:r>
            <a:r>
              <a:rPr lang="en-US" altLang="ko-KR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 </a:t>
            </a:r>
            <a:r>
              <a:rPr lang="ko-KR" altLang="en-US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있다</a:t>
            </a:r>
            <a:r>
              <a:rPr lang="en-US" altLang="ko-KR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</a:p>
          <a:p>
            <a:endParaRPr lang="en-US" altLang="ko-KR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ko-KR" altLang="en-US" sz="16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가설확인</a:t>
            </a:r>
            <a:r>
              <a:rPr lang="en-US" altLang="ko-KR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</a:p>
          <a:p>
            <a:endParaRPr lang="en-US" altLang="ko-KR" sz="11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1100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종속변수 </a:t>
            </a:r>
            <a:r>
              <a:rPr lang="en-US" altLang="ko-KR" sz="1100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mosquito</a:t>
            </a:r>
            <a:r>
              <a:rPr lang="ko-KR" altLang="en-US" sz="1100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100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1100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 개체수</a:t>
            </a:r>
            <a:r>
              <a:rPr lang="en-US" altLang="ko-KR" sz="1100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                                                     </a:t>
            </a:r>
            <a:endParaRPr lang="en-US" altLang="ko-KR" sz="1100" dirty="0">
              <a:solidFill>
                <a:srgbClr val="24292E"/>
              </a:solidFill>
              <a:latin typeface="Helvetica Neue"/>
              <a:ea typeface="나눔스퀘어_ac ExtraBold" panose="020B0600000101010101" pitchFamily="50" charset="-127"/>
            </a:endParaRPr>
          </a:p>
          <a:p>
            <a:endParaRPr lang="en-US" altLang="ko-KR" sz="1100" b="1" dirty="0">
              <a:solidFill>
                <a:srgbClr val="24292E"/>
              </a:solidFill>
              <a:latin typeface="Helvetica Neue"/>
              <a:ea typeface="나눔스퀘어_ac ExtraBold" panose="020B0600000101010101" pitchFamily="50" charset="-127"/>
            </a:endParaRPr>
          </a:p>
          <a:p>
            <a:endParaRPr lang="en-US" altLang="ko-KR" sz="1100" b="1" dirty="0">
              <a:solidFill>
                <a:srgbClr val="24292E"/>
              </a:solidFill>
              <a:latin typeface="Helvetica Neue"/>
              <a:ea typeface="나눔스퀘어_ac ExtraBold" panose="020B0600000101010101" pitchFamily="50" charset="-127"/>
            </a:endParaRPr>
          </a:p>
          <a:p>
            <a:endParaRPr lang="en-US" altLang="ko-KR" sz="1100" b="1" dirty="0">
              <a:solidFill>
                <a:srgbClr val="24292E"/>
              </a:solidFill>
              <a:latin typeface="Helvetica Neue"/>
              <a:ea typeface="나눔스퀘어_ac ExtraBold" panose="020B0600000101010101" pitchFamily="50" charset="-127"/>
            </a:endParaRPr>
          </a:p>
          <a:p>
            <a:endParaRPr lang="en-US" altLang="ko-KR" sz="1100" b="1" dirty="0">
              <a:solidFill>
                <a:srgbClr val="24292E"/>
              </a:solidFill>
              <a:latin typeface="Helvetica Neue"/>
              <a:ea typeface="나눔스퀘어_ac ExtraBold" panose="020B0600000101010101" pitchFamily="50" charset="-127"/>
            </a:endParaRPr>
          </a:p>
          <a:p>
            <a:endParaRPr lang="en-US" altLang="ko-KR" sz="1100" b="1" dirty="0">
              <a:solidFill>
                <a:srgbClr val="24292E"/>
              </a:solidFill>
              <a:latin typeface="Helvetica Neue"/>
              <a:ea typeface="나눔스퀘어_ac ExtraBold" panose="020B0600000101010101" pitchFamily="50" charset="-127"/>
            </a:endParaRPr>
          </a:p>
          <a:p>
            <a:endParaRPr lang="en-US" altLang="ko-KR" sz="1100" b="1" dirty="0">
              <a:solidFill>
                <a:srgbClr val="24292E"/>
              </a:solidFill>
              <a:latin typeface="Helvetica Neue"/>
              <a:ea typeface="나눔스퀘어_ac ExtraBold" panose="020B0600000101010101" pitchFamily="50" charset="-127"/>
            </a:endParaRPr>
          </a:p>
          <a:p>
            <a:endParaRPr lang="en-US" altLang="ko-KR" sz="1100" b="1" dirty="0">
              <a:solidFill>
                <a:srgbClr val="24292E"/>
              </a:solidFill>
              <a:latin typeface="Helvetica Neue"/>
              <a:ea typeface="나눔스퀘어_ac ExtraBold" panose="020B0600000101010101" pitchFamily="50" charset="-127"/>
            </a:endParaRPr>
          </a:p>
          <a:p>
            <a:endParaRPr lang="en-US" altLang="ko-KR" sz="1100" b="1" dirty="0">
              <a:solidFill>
                <a:srgbClr val="24292E"/>
              </a:solidFill>
              <a:latin typeface="Helvetica Neue"/>
              <a:ea typeface="나눔스퀘어_ac ExtraBold" panose="020B0600000101010101" pitchFamily="50" charset="-127"/>
            </a:endParaRPr>
          </a:p>
          <a:p>
            <a:endParaRPr lang="en-US" altLang="ko-KR" sz="1100" b="1" dirty="0">
              <a:solidFill>
                <a:srgbClr val="24292E"/>
              </a:solidFill>
              <a:latin typeface="Helvetica Neue"/>
              <a:ea typeface="나눔스퀘어_ac ExtraBold" panose="020B0600000101010101" pitchFamily="50" charset="-127"/>
            </a:endParaRPr>
          </a:p>
          <a:p>
            <a:endParaRPr lang="en-US" altLang="ko-KR" sz="1100" b="1" dirty="0">
              <a:solidFill>
                <a:srgbClr val="24292E"/>
              </a:solidFill>
              <a:latin typeface="Helvetica Neue"/>
              <a:ea typeface="나눔스퀘어_ac ExtraBold" panose="020B0600000101010101" pitchFamily="50" charset="-127"/>
            </a:endParaRPr>
          </a:p>
          <a:p>
            <a:endParaRPr lang="en-US" altLang="ko-KR" sz="1100" b="1" dirty="0">
              <a:solidFill>
                <a:srgbClr val="24292E"/>
              </a:solidFill>
              <a:latin typeface="Helvetica Neue"/>
              <a:ea typeface="나눔스퀘어_ac ExtraBold" panose="020B0600000101010101" pitchFamily="50" charset="-127"/>
            </a:endParaRPr>
          </a:p>
          <a:p>
            <a:endParaRPr lang="en-US" altLang="ko-KR" sz="1200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모든 유의 확률이 </a:t>
            </a:r>
            <a:r>
              <a:rPr lang="en-US" altLang="ko-KR" sz="1200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0.05 </a:t>
            </a:r>
            <a:r>
              <a:rPr lang="ko-KR" altLang="en-US" sz="1200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이하</a:t>
            </a:r>
            <a:r>
              <a:rPr lang="en-US" altLang="ko-KR" sz="1200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-&gt; </a:t>
            </a:r>
            <a:r>
              <a:rPr lang="ko-KR" altLang="en-US" sz="1200" b="1" dirty="0" err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귀무가설</a:t>
            </a:r>
            <a:r>
              <a:rPr lang="ko-KR" altLang="en-US" sz="12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기각 </a:t>
            </a:r>
            <a:endParaRPr lang="en-US" altLang="ko-KR" sz="12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sz="11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24292E"/>
                </a:solidFill>
                <a:highlight>
                  <a:srgbClr val="FFFF00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 성장 기간을 반영한 기후 데이터가 모기 개체수 </a:t>
            </a:r>
            <a:r>
              <a:rPr lang="ko-KR" altLang="en-US" sz="1600" dirty="0" err="1">
                <a:solidFill>
                  <a:srgbClr val="24292E"/>
                </a:solidFill>
                <a:highlight>
                  <a:srgbClr val="FFFF00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증가량과</a:t>
            </a:r>
            <a:r>
              <a:rPr lang="ko-KR" altLang="en-US" sz="1600" dirty="0">
                <a:solidFill>
                  <a:srgbClr val="24292E"/>
                </a:solidFill>
                <a:highlight>
                  <a:srgbClr val="FFFF00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상관관계가 </a:t>
            </a:r>
            <a:r>
              <a:rPr lang="ko-KR" altLang="en-US" sz="1600" b="1" dirty="0">
                <a:solidFill>
                  <a:srgbClr val="24292E"/>
                </a:solidFill>
                <a:highlight>
                  <a:srgbClr val="FFFF00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있다</a:t>
            </a:r>
            <a:r>
              <a:rPr lang="en-US" altLang="ko-KR" sz="1600" dirty="0">
                <a:solidFill>
                  <a:srgbClr val="24292E"/>
                </a:solidFill>
                <a:highlight>
                  <a:srgbClr val="FFFF00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endParaRPr lang="en-US" altLang="ko-KR" sz="1800" b="1" dirty="0">
              <a:solidFill>
                <a:srgbClr val="24292E"/>
              </a:solidFill>
              <a:highlight>
                <a:srgbClr val="FFFF00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ko-KR" altLang="en-US" sz="14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ko-KR" altLang="en-US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28033" y="457258"/>
            <a:ext cx="7298544" cy="4107961"/>
          </a:xfrm>
          <a:prstGeom prst="rect">
            <a:avLst/>
          </a:prstGeom>
        </p:spPr>
      </p:pic>
      <p:graphicFrame>
        <p:nvGraphicFramePr>
          <p:cNvPr id="2" name="표 5">
            <a:extLst>
              <a:ext uri="{FF2B5EF4-FFF2-40B4-BE49-F238E27FC236}">
                <a16:creationId xmlns:a16="http://schemas.microsoft.com/office/drawing/2014/main" id="{9DBD177E-E6C4-4770-A34F-3B25BE3645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597228"/>
              </p:ext>
            </p:extLst>
          </p:nvPr>
        </p:nvGraphicFramePr>
        <p:xfrm>
          <a:off x="340963" y="2292564"/>
          <a:ext cx="4472964" cy="170688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2254188">
                  <a:extLst>
                    <a:ext uri="{9D8B030D-6E8A-4147-A177-3AD203B41FA5}">
                      <a16:colId xmlns:a16="http://schemas.microsoft.com/office/drawing/2014/main" val="618855671"/>
                    </a:ext>
                  </a:extLst>
                </a:gridCol>
                <a:gridCol w="2218776">
                  <a:extLst>
                    <a:ext uri="{9D8B030D-6E8A-4147-A177-3AD203B41FA5}">
                      <a16:colId xmlns:a16="http://schemas.microsoft.com/office/drawing/2014/main" val="132721573"/>
                    </a:ext>
                  </a:extLst>
                </a:gridCol>
              </a:tblGrid>
              <a:tr h="2423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입력 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P-value</a:t>
                      </a:r>
                      <a:endParaRPr lang="ko-KR" altLang="en-US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9913443"/>
                  </a:ext>
                </a:extLst>
              </a:tr>
              <a:tr h="2423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temp (</a:t>
                      </a:r>
                      <a:r>
                        <a:rPr lang="ko-KR" altLang="en-US" sz="1000" dirty="0"/>
                        <a:t>평균온도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altLang="ko-KR" sz="1000" b="0" i="0" dirty="0">
                          <a:solidFill>
                            <a:srgbClr val="24292E"/>
                          </a:solidFill>
                          <a:effectLst/>
                          <a:latin typeface="ui-monospace"/>
                        </a:rPr>
                        <a:t>°C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1.02 E-266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773333"/>
                  </a:ext>
                </a:extLst>
              </a:tr>
              <a:tr h="2423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/>
                        <a:t>rain_per_day</a:t>
                      </a:r>
                      <a:r>
                        <a:rPr lang="en-US" altLang="ko-KR" sz="1000" dirty="0"/>
                        <a:t> (</a:t>
                      </a:r>
                      <a:r>
                        <a:rPr lang="ko-KR" altLang="en-US" sz="1000" dirty="0" err="1"/>
                        <a:t>일강수량</a:t>
                      </a:r>
                      <a:r>
                        <a:rPr lang="en-US" altLang="ko-KR" sz="1000" b="0" i="0" dirty="0">
                          <a:solidFill>
                            <a:srgbClr val="24292E"/>
                          </a:solidFill>
                          <a:effectLst/>
                          <a:latin typeface="ui-monospace"/>
                        </a:rPr>
                        <a:t>(mm)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2.09 E-268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234581"/>
                  </a:ext>
                </a:extLst>
              </a:tr>
              <a:tr h="2423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/>
                        <a:t>accum_rain</a:t>
                      </a:r>
                      <a:r>
                        <a:rPr lang="en-US" altLang="ko-KR" sz="1000" dirty="0"/>
                        <a:t> (</a:t>
                      </a:r>
                      <a:r>
                        <a:rPr lang="ko-KR" altLang="en-US" sz="1000" dirty="0"/>
                        <a:t>누적 강수량</a:t>
                      </a:r>
                      <a:r>
                        <a:rPr lang="en-US" altLang="ko-KR" sz="1000" b="0" i="0" dirty="0">
                          <a:solidFill>
                            <a:srgbClr val="24292E"/>
                          </a:solidFill>
                          <a:effectLst/>
                          <a:latin typeface="ui-monospace"/>
                        </a:rPr>
                        <a:t>(mm)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4.27 E-268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137867"/>
                  </a:ext>
                </a:extLst>
              </a:tr>
              <a:tr h="2423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wind (</a:t>
                      </a:r>
                      <a:r>
                        <a:rPr lang="ko-KR" altLang="en-US" sz="1000" dirty="0"/>
                        <a:t>평균 풍속</a:t>
                      </a:r>
                      <a:r>
                        <a:rPr lang="en-US" altLang="ko-KR" sz="1000" b="0" i="0" dirty="0">
                          <a:solidFill>
                            <a:srgbClr val="24292E"/>
                          </a:solidFill>
                          <a:effectLst/>
                          <a:latin typeface="ui-monospace"/>
                        </a:rPr>
                        <a:t>(m/s)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1.16 E-268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7192826"/>
                  </a:ext>
                </a:extLst>
              </a:tr>
              <a:tr h="2423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humidity (</a:t>
                      </a:r>
                      <a:r>
                        <a:rPr lang="ko-KR" altLang="en-US" sz="1000" dirty="0"/>
                        <a:t>평균 상대습도</a:t>
                      </a:r>
                      <a:r>
                        <a:rPr lang="en-US" altLang="ko-KR" sz="1000" b="0" i="0" dirty="0">
                          <a:solidFill>
                            <a:srgbClr val="24292E"/>
                          </a:solidFill>
                          <a:effectLst/>
                          <a:latin typeface="ui-monospace"/>
                        </a:rPr>
                        <a:t>(%)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1.43 E-262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4364516"/>
                  </a:ext>
                </a:extLst>
              </a:tr>
              <a:tr h="2423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sunshine (</a:t>
                      </a:r>
                      <a:r>
                        <a:rPr lang="ko-KR" altLang="en-US" sz="1000" dirty="0"/>
                        <a:t>합계 일사량</a:t>
                      </a:r>
                      <a:r>
                        <a:rPr lang="en-US" altLang="ko-KR" sz="1000" b="0" i="0" dirty="0">
                          <a:solidFill>
                            <a:srgbClr val="24292E"/>
                          </a:solidFill>
                          <a:effectLst/>
                          <a:latin typeface="ui-monospace"/>
                        </a:rPr>
                        <a:t>(MJ/m2)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2.61 E-267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1110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3937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구성원 및 역할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</a:p>
        </p:txBody>
      </p:sp>
      <p:pic>
        <p:nvPicPr>
          <p:cNvPr id="39" name="Picture 4" descr="깃허브(GitHub)의 공식 마스코트 옥토캣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1" r="23008"/>
          <a:stretch/>
        </p:blipFill>
        <p:spPr bwMode="auto">
          <a:xfrm>
            <a:off x="6400800" y="1239448"/>
            <a:ext cx="2617501" cy="242091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Google Shape;561;p56"/>
          <p:cNvSpPr txBox="1">
            <a:spLocks/>
          </p:cNvSpPr>
          <p:nvPr/>
        </p:nvSpPr>
        <p:spPr>
          <a:xfrm>
            <a:off x="6641550" y="3639682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ko-KR" altLang="en-US" sz="1800" b="1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마스코트 </a:t>
            </a:r>
            <a:r>
              <a:rPr lang="en-US" altLang="ko-KR" sz="1800" b="1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sz="1800" b="1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옥토캣</a:t>
            </a:r>
            <a:endParaRPr lang="en-US" sz="1800" b="1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42" name="Google Shape;562;p56"/>
          <p:cNvSpPr txBox="1">
            <a:spLocks/>
          </p:cNvSpPr>
          <p:nvPr/>
        </p:nvSpPr>
        <p:spPr>
          <a:xfrm>
            <a:off x="6400800" y="4166464"/>
            <a:ext cx="2743200" cy="9770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ko-KR" altLang="en-US" sz="12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깃허브</a:t>
            </a:r>
            <a:r>
              <a:rPr lang="ko-KR" altLang="en-US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마스코트 </a:t>
            </a:r>
            <a:r>
              <a:rPr lang="en-US" alt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'</a:t>
            </a:r>
            <a:r>
              <a:rPr lang="ko-KR" altLang="en-US" sz="12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옥토캣</a:t>
            </a:r>
            <a:r>
              <a:rPr lang="en-US" alt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', 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ko-KR" altLang="en-US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고양이인 줄 알았는데 문어였다</a:t>
            </a:r>
            <a:r>
              <a:rPr lang="en-US" alt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?!</a:t>
            </a:r>
          </a:p>
          <a:p>
            <a:pPr algn="ctr">
              <a:buClr>
                <a:schemeClr val="dk1"/>
              </a:buClr>
              <a:buSzPts val="1100"/>
            </a:pPr>
            <a:endParaRPr lang="en-US" altLang="ko-KR" sz="12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ko-KR" altLang="en-US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다양한 사람들이 모여 시너지를 내는 팀</a:t>
            </a:r>
            <a:r>
              <a:rPr lang="en-US" alt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!</a:t>
            </a:r>
            <a:endParaRPr lang="en-US" sz="12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43" name="Google Shape;561;p56"/>
          <p:cNvSpPr txBox="1">
            <a:spLocks/>
          </p:cNvSpPr>
          <p:nvPr/>
        </p:nvSpPr>
        <p:spPr>
          <a:xfrm>
            <a:off x="4720215" y="1460257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2800"/>
            </a:pPr>
            <a:endParaRPr lang="en-US" sz="2800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-3289177" y="1320544"/>
            <a:ext cx="3191899" cy="33239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  <a:buSzPts val="2800"/>
            </a:pPr>
            <a:r>
              <a:rPr lang="ko-KR" altLang="en-US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김형림</a:t>
            </a:r>
            <a:r>
              <a:rPr lang="ko-KR" altLang="en-US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 </a:t>
            </a:r>
            <a:endParaRPr lang="en-US" altLang="ko-KR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</a:endParaRPr>
          </a:p>
          <a:p>
            <a:pPr algn="ctr">
              <a:buClr>
                <a:schemeClr val="dk1"/>
              </a:buClr>
              <a:buSzPts val="2800"/>
            </a:pPr>
            <a:endParaRPr lang="en-US" altLang="ko-KR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</a:endParaRPr>
          </a:p>
          <a:p>
            <a:pPr algn="ctr">
              <a:buClr>
                <a:schemeClr val="dk1"/>
              </a:buClr>
              <a:buSzPts val="2800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영화나 콘텐츠 산업을 분석해보고 싶습니다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!</a:t>
            </a:r>
          </a:p>
          <a:p>
            <a:pPr algn="ctr">
              <a:buClr>
                <a:schemeClr val="dk1"/>
              </a:buClr>
              <a:buSzPts val="2800"/>
            </a:pPr>
            <a:endParaRPr lang="en-US" altLang="ko-KR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</a:endParaRPr>
          </a:p>
          <a:p>
            <a:pPr algn="ctr">
              <a:buClr>
                <a:schemeClr val="dk1"/>
              </a:buClr>
              <a:buSzPts val="2800"/>
            </a:pPr>
            <a:r>
              <a:rPr lang="ko-KR" altLang="en-US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고아름</a:t>
            </a:r>
            <a:endParaRPr lang="en-US" altLang="ko-KR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</a:endParaRPr>
          </a:p>
          <a:p>
            <a:pPr algn="ctr">
              <a:buClr>
                <a:schemeClr val="dk1"/>
              </a:buClr>
              <a:buSzPts val="2800"/>
            </a:pPr>
            <a:endParaRPr lang="en-US" altLang="ko-KR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</a:endParaRPr>
          </a:p>
          <a:p>
            <a:pPr algn="ctr">
              <a:buClr>
                <a:schemeClr val="dk1"/>
              </a:buClr>
              <a:buSzPts val="2800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에너지에 관심이 있습니다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.</a:t>
            </a:r>
          </a:p>
          <a:p>
            <a:pPr algn="ctr">
              <a:buClr>
                <a:schemeClr val="dk1"/>
              </a:buClr>
              <a:buSzPts val="2800"/>
            </a:pPr>
            <a:endParaRPr lang="en-US" altLang="ko-KR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</a:endParaRPr>
          </a:p>
          <a:p>
            <a:pPr algn="ctr">
              <a:buClr>
                <a:schemeClr val="dk1"/>
              </a:buClr>
              <a:buSzPts val="2800"/>
            </a:pPr>
            <a:r>
              <a:rPr lang="ko-KR" altLang="en-US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남예은 </a:t>
            </a:r>
            <a:endParaRPr lang="en-US" altLang="ko-KR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</a:endParaRPr>
          </a:p>
          <a:p>
            <a:pPr algn="ctr">
              <a:buClr>
                <a:schemeClr val="dk1"/>
              </a:buClr>
              <a:buSzPts val="2800"/>
            </a:pPr>
            <a:endParaRPr lang="en-US" altLang="ko-KR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</a:endParaRPr>
          </a:p>
          <a:p>
            <a:pPr algn="ctr">
              <a:buClr>
                <a:schemeClr val="dk1"/>
              </a:buClr>
              <a:buSzPts val="2800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데이터와 친해지고 싶은 남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.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예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.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.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입니다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.</a:t>
            </a:r>
          </a:p>
          <a:p>
            <a:pPr algn="ctr">
              <a:buClr>
                <a:schemeClr val="dk1"/>
              </a:buClr>
              <a:buSzPts val="2800"/>
            </a:pPr>
            <a:endParaRPr lang="en-US" altLang="ko-KR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</a:endParaRPr>
          </a:p>
          <a:p>
            <a:pPr algn="ctr">
              <a:buClr>
                <a:schemeClr val="dk1"/>
              </a:buClr>
              <a:buSzPts val="2800"/>
            </a:pPr>
            <a:r>
              <a:rPr lang="ko-KR" altLang="en-US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박지인 </a:t>
            </a:r>
            <a:endParaRPr lang="en-US" altLang="ko-KR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</a:endParaRPr>
          </a:p>
          <a:p>
            <a:pPr algn="ctr">
              <a:buClr>
                <a:schemeClr val="dk1"/>
              </a:buClr>
              <a:buSzPts val="2800"/>
            </a:pP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</a:endParaRPr>
          </a:p>
          <a:p>
            <a:pPr algn="ctr">
              <a:buClr>
                <a:schemeClr val="dk1"/>
              </a:buClr>
              <a:buSzPts val="2800"/>
            </a:pPr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경제 금융에 관심이 있습니다</a:t>
            </a:r>
            <a:r>
              <a:rPr lang="en-US" altLang="ko-KR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35339" y="990935"/>
            <a:ext cx="7076889" cy="398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498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4201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수집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err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수집원</a:t>
            </a:r>
            <a:r>
              <a:rPr lang="en-US" altLang="ko-KR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1800" b="1" dirty="0" err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데이터출처</a:t>
            </a:r>
            <a:r>
              <a:rPr lang="en-US" altLang="ko-KR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</a:p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정의 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타겟</a:t>
            </a:r>
            <a:r>
              <a:rPr lang="en-US" altLang="ko-KR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대상</a:t>
            </a:r>
            <a:r>
              <a:rPr lang="en-US" altLang="ko-KR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525" y="412129"/>
            <a:ext cx="7856964" cy="441954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45" y="2155598"/>
            <a:ext cx="5684520" cy="319951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-550112"/>
            <a:ext cx="11576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CRSIP-DM?</a:t>
            </a:r>
            <a:endParaRPr lang="ko-KR" altLang="en-US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8ABE80E-B5C2-4E05-9B4C-304916A1D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7402" y="2049735"/>
            <a:ext cx="2949196" cy="104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569632"/>
      </p:ext>
    </p:extLst>
  </p:cSld>
  <p:clrMapOvr>
    <a:masterClrMapping/>
  </p:clrMapOvr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사용자 지정 1">
      <a:majorFont>
        <a:latin typeface="12롯데마트드림Bold"/>
        <a:ea typeface="12롯데마트드림Bold"/>
        <a:cs typeface=""/>
      </a:majorFont>
      <a:minorFont>
        <a:latin typeface="12롯데마트드림Bold"/>
        <a:ea typeface="12롯데마트드림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2440</TotalTime>
  <Words>1163</Words>
  <Application>Microsoft Office PowerPoint</Application>
  <PresentationFormat>화면 슬라이드 쇼(16:9)</PresentationFormat>
  <Paragraphs>256</Paragraphs>
  <Slides>32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1" baseType="lpstr">
      <vt:lpstr>12롯데마트드림Bold</vt:lpstr>
      <vt:lpstr>Barlow</vt:lpstr>
      <vt:lpstr>Helvetica Neue</vt:lpstr>
      <vt:lpstr>Montserrat</vt:lpstr>
      <vt:lpstr>ui-monospace</vt:lpstr>
      <vt:lpstr>나눔스퀘어_ac ExtraBold</vt:lpstr>
      <vt:lpstr>Arial</vt:lpstr>
      <vt:lpstr>Wingdings</vt:lpstr>
      <vt:lpstr>Management Consulting Toolkit by Slidesgo</vt:lpstr>
      <vt:lpstr>기후 데이터를 활용한 모기 발생 예보</vt:lpstr>
      <vt:lpstr>1. 프로젝트 개요</vt:lpstr>
      <vt:lpstr>기후변화와 모기매체질병</vt:lpstr>
      <vt:lpstr>데이터 시각화??</vt:lpstr>
      <vt:lpstr>모기 발생요인, 모기채집방법, 서울 모기예보</vt:lpstr>
      <vt:lpstr>프로젝트 목표</vt:lpstr>
      <vt:lpstr>구성원 및 역할</vt:lpstr>
      <vt:lpstr>2. 프로세싱</vt:lpstr>
      <vt:lpstr>데이터 수집</vt:lpstr>
      <vt:lpstr>데이터 선정(연구모형)</vt:lpstr>
      <vt:lpstr>데이터 전처리</vt:lpstr>
      <vt:lpstr>데이터 전처리</vt:lpstr>
      <vt:lpstr>데이터 전처리</vt:lpstr>
      <vt:lpstr>데이터 전처리</vt:lpstr>
      <vt:lpstr>데이터 전처리</vt:lpstr>
      <vt:lpstr>데이터 전처리</vt:lpstr>
      <vt:lpstr>데이터 전처리</vt:lpstr>
      <vt:lpstr>데이터 분석</vt:lpstr>
      <vt:lpstr>데이터 분석</vt:lpstr>
      <vt:lpstr>데이터 분석</vt:lpstr>
      <vt:lpstr>데이터 분석 결과</vt:lpstr>
      <vt:lpstr>3. 기대효과</vt:lpstr>
      <vt:lpstr>기대효과</vt:lpstr>
      <vt:lpstr>기대효과</vt:lpstr>
      <vt:lpstr>기대효과</vt:lpstr>
      <vt:lpstr>기대효과</vt:lpstr>
      <vt:lpstr>기대효과</vt:lpstr>
      <vt:lpstr>4. 개발후기 및 느낀점</vt:lpstr>
      <vt:lpstr>개발후기 및 느낀점</vt:lpstr>
      <vt:lpstr>참고문헌</vt:lpstr>
      <vt:lpstr>PowerPoint 프레젠테이션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스마트그리드</dc:title>
  <dc:creator>admin</dc:creator>
  <cp:lastModifiedBy>admin</cp:lastModifiedBy>
  <cp:revision>133</cp:revision>
  <dcterms:modified xsi:type="dcterms:W3CDTF">2021-07-18T11:26:20Z</dcterms:modified>
</cp:coreProperties>
</file>